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7" r:id="rId2"/>
    <p:sldId id="259" r:id="rId3"/>
    <p:sldId id="256" r:id="rId4"/>
    <p:sldId id="269" r:id="rId5"/>
    <p:sldId id="270" r:id="rId6"/>
    <p:sldId id="283" r:id="rId7"/>
    <p:sldId id="271" r:id="rId8"/>
    <p:sldId id="261" r:id="rId9"/>
    <p:sldId id="286" r:id="rId10"/>
    <p:sldId id="289" r:id="rId11"/>
    <p:sldId id="291" r:id="rId12"/>
    <p:sldId id="290" r:id="rId13"/>
    <p:sldId id="260" r:id="rId14"/>
    <p:sldId id="258" r:id="rId15"/>
    <p:sldId id="285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262" r:id="rId24"/>
    <p:sldId id="275" r:id="rId25"/>
    <p:sldId id="310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63" r:id="rId34"/>
    <p:sldId id="292" r:id="rId35"/>
    <p:sldId id="308" r:id="rId36"/>
    <p:sldId id="309" r:id="rId37"/>
    <p:sldId id="298" r:id="rId38"/>
    <p:sldId id="297" r:id="rId39"/>
    <p:sldId id="299" r:id="rId40"/>
    <p:sldId id="295" r:id="rId41"/>
    <p:sldId id="293" r:id="rId42"/>
    <p:sldId id="29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2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664"/>
    <p:restoredTop sz="92969"/>
  </p:normalViewPr>
  <p:slideViewPr>
    <p:cSldViewPr snapToGrid="0" snapToObjects="1">
      <p:cViewPr>
        <p:scale>
          <a:sx n="88" d="100"/>
          <a:sy n="88" d="100"/>
        </p:scale>
        <p:origin x="1184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2" d="100"/>
        <a:sy n="17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A81D8-F197-3E41-861B-35F1F4BD76B2}" type="datetimeFigureOut">
              <a:rPr lang="en-US" smtClean="0"/>
              <a:t>3/7/18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198AF-FDDC-E84E-B677-91C26ECB4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12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8422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solidFill>
            <a:srgbClr val="FFFFFF"/>
          </a:solidFill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9199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solidFill>
            <a:srgbClr val="FFFFFF"/>
          </a:solidFill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5040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solidFill>
            <a:srgbClr val="FFFFFF"/>
          </a:solidFill>
          <a:ln/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3962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solidFill>
            <a:srgbClr val="FFFFFF"/>
          </a:solidFill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0141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solidFill>
            <a:srgbClr val="FFFFFF"/>
          </a:solidFill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685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object 9"/>
          <p:cNvSpPr/>
          <p:nvPr userDrawn="1"/>
        </p:nvSpPr>
        <p:spPr>
          <a:xfrm>
            <a:off x="55094" y="76200"/>
            <a:ext cx="553212" cy="871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0"/>
          <p:cNvSpPr/>
          <p:nvPr userDrawn="1"/>
        </p:nvSpPr>
        <p:spPr>
          <a:xfrm>
            <a:off x="490728" y="310897"/>
            <a:ext cx="576072" cy="908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1171500" y="0"/>
            <a:ext cx="1020500" cy="1056131"/>
            <a:chOff x="11171500" y="0"/>
            <a:chExt cx="1020500" cy="105613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1500" y="0"/>
              <a:ext cx="1020500" cy="105613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247700" y="4688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ahoma" charset="0"/>
                  <a:ea typeface="Tahoma" charset="0"/>
                  <a:cs typeface="Tahoma" charset="0"/>
                </a:rPr>
                <a:t>20  17</a:t>
              </a:r>
              <a:endParaRPr lang="en-US" b="1" dirty="0">
                <a:latin typeface="Tahoma" charset="0"/>
                <a:ea typeface="Tahoma" charset="0"/>
                <a:cs typeface="Tahoma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259622" y="2402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ahoma" charset="0"/>
                  <a:ea typeface="Tahoma" charset="0"/>
                  <a:cs typeface="Tahoma" charset="0"/>
                </a:rPr>
                <a:t>IS  SS</a:t>
              </a:r>
              <a:endParaRPr lang="en-US" b="1" dirty="0">
                <a:latin typeface="Tahoma" charset="0"/>
                <a:ea typeface="Tahoma" charset="0"/>
                <a:cs typeface="Tahoma" charset="0"/>
              </a:endParaRPr>
            </a:p>
          </p:txBody>
        </p:sp>
      </p:grp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96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152400"/>
            <a:ext cx="8737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0" y="1790700"/>
            <a:ext cx="5816600" cy="50673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9800" y="1790700"/>
            <a:ext cx="5816600" cy="5067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21274"/>
      </p:ext>
    </p:extLst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38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74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358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49974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743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48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070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501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99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g"/><Relationship Id="rId13" Type="http://schemas.openxmlformats.org/officeDocument/2006/relationships/image" Target="../media/image2.jpg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object 9"/>
          <p:cNvSpPr/>
          <p:nvPr userDrawn="1"/>
        </p:nvSpPr>
        <p:spPr>
          <a:xfrm>
            <a:off x="-2962" y="3631"/>
            <a:ext cx="394849" cy="6221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10"/>
          <p:cNvSpPr/>
          <p:nvPr userDrawn="1"/>
        </p:nvSpPr>
        <p:spPr>
          <a:xfrm>
            <a:off x="259068" y="183257"/>
            <a:ext cx="396974" cy="6259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1171500" y="0"/>
            <a:ext cx="1020500" cy="1056131"/>
            <a:chOff x="11171500" y="0"/>
            <a:chExt cx="1020500" cy="10561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1500" y="0"/>
              <a:ext cx="1020500" cy="105613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247700" y="4688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ahoma" charset="0"/>
                  <a:ea typeface="Tahoma" charset="0"/>
                  <a:cs typeface="Tahoma" charset="0"/>
                </a:rPr>
                <a:t>20  17</a:t>
              </a:r>
              <a:endParaRPr lang="en-US" b="1" dirty="0">
                <a:latin typeface="Tahoma" charset="0"/>
                <a:ea typeface="Tahoma" charset="0"/>
                <a:cs typeface="Tahoma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259622" y="2402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ahoma" charset="0"/>
                  <a:ea typeface="Tahoma" charset="0"/>
                  <a:cs typeface="Tahoma" charset="0"/>
                </a:rPr>
                <a:t>IS  SS</a:t>
              </a:r>
              <a:endParaRPr lang="en-US" b="1" dirty="0">
                <a:latin typeface="Tahoma" charset="0"/>
                <a:ea typeface="Tahoma" charset="0"/>
                <a:cs typeface="Tahoma" charset="0"/>
              </a:endParaRPr>
            </a:p>
          </p:txBody>
        </p:sp>
      </p:grp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32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" y="1250679"/>
            <a:ext cx="12093520" cy="398121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ctr">
              <a:lnSpc>
                <a:spcPct val="100299"/>
              </a:lnSpc>
              <a:tabLst>
                <a:tab pos="3136900" algn="l"/>
                <a:tab pos="4128135" algn="l"/>
                <a:tab pos="5728335" algn="l"/>
                <a:tab pos="9538335" algn="l"/>
              </a:tabLst>
            </a:pPr>
            <a:r>
              <a:rPr lang="en-US" sz="8000" b="1" dirty="0" smtClean="0">
                <a:solidFill>
                  <a:srgbClr val="0070CE"/>
                </a:solidFill>
                <a:latin typeface="Tahoma" charset="0"/>
                <a:ea typeface="Tahoma" charset="0"/>
                <a:cs typeface="Tahoma" charset="0"/>
              </a:rPr>
              <a:t>PUBLIC DATA BASE for SYSTEMS PROCESSES THEORY </a:t>
            </a:r>
            <a:r>
              <a:rPr lang="en-US" sz="8000" b="1" smtClean="0">
                <a:solidFill>
                  <a:srgbClr val="0070CE"/>
                </a:solidFill>
                <a:latin typeface="Tahoma" charset="0"/>
                <a:ea typeface="Tahoma" charset="0"/>
                <a:cs typeface="Tahoma" charset="0"/>
              </a:rPr>
              <a:t>&amp; SYSPATH*</a:t>
            </a:r>
            <a:endParaRPr lang="en-US" sz="8000" b="1" spc="0" dirty="0" smtClean="0">
              <a:solidFill>
                <a:srgbClr val="0070CE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9188" y="5231892"/>
            <a:ext cx="11238865" cy="162610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/>
            <a:r>
              <a:rPr lang="en-US" sz="2000" b="1" dirty="0" smtClean="0">
                <a:solidFill>
                  <a:srgbClr val="414042"/>
                </a:solidFill>
                <a:latin typeface="Arial"/>
                <a:cs typeface="Arial"/>
              </a:rPr>
              <a:t>Richard Emerson, </a:t>
            </a:r>
            <a:r>
              <a:rPr lang="en-US" sz="2000" dirty="0" smtClean="0">
                <a:solidFill>
                  <a:srgbClr val="414042"/>
                </a:solidFill>
                <a:latin typeface="Arial"/>
                <a:cs typeface="Arial"/>
              </a:rPr>
              <a:t>SE Retired, Jet Propulsion Labs</a:t>
            </a:r>
            <a:r>
              <a:rPr lang="en-US" sz="2000" dirty="0">
                <a:solidFill>
                  <a:srgbClr val="414042"/>
                </a:solidFill>
                <a:latin typeface="Arial"/>
                <a:cs typeface="Arial"/>
              </a:rPr>
              <a:t>, remerson9@gmail.com</a:t>
            </a:r>
            <a:endParaRPr lang="en-US" sz="2000" dirty="0" smtClean="0">
              <a:solidFill>
                <a:srgbClr val="414042"/>
              </a:solidFill>
              <a:latin typeface="Arial"/>
              <a:cs typeface="Arial"/>
            </a:endParaRPr>
          </a:p>
          <a:p>
            <a:pPr marL="12700" algn="ctr"/>
            <a:r>
              <a:rPr lang="en-US" sz="2000" b="1" dirty="0" smtClean="0">
                <a:solidFill>
                  <a:srgbClr val="414042"/>
                </a:solidFill>
                <a:latin typeface="Arial"/>
                <a:cs typeface="Arial"/>
              </a:rPr>
              <a:t>Richard Martin, </a:t>
            </a:r>
            <a:r>
              <a:rPr lang="en-US" sz="2000" dirty="0" smtClean="0">
                <a:solidFill>
                  <a:srgbClr val="414042"/>
                </a:solidFill>
                <a:latin typeface="Arial"/>
                <a:cs typeface="Arial"/>
              </a:rPr>
              <a:t>President, </a:t>
            </a:r>
            <a:r>
              <a:rPr lang="en-US" sz="2000" dirty="0" err="1">
                <a:solidFill>
                  <a:srgbClr val="414042"/>
                </a:solidFill>
                <a:latin typeface="Arial"/>
                <a:cs typeface="Arial"/>
              </a:rPr>
              <a:t>T</a:t>
            </a:r>
            <a:r>
              <a:rPr lang="en-US" sz="2000" dirty="0" err="1" smtClean="0">
                <a:solidFill>
                  <a:srgbClr val="414042"/>
                </a:solidFill>
                <a:latin typeface="Arial"/>
                <a:cs typeface="Arial"/>
              </a:rPr>
              <a:t>inwisle</a:t>
            </a:r>
            <a:r>
              <a:rPr lang="en-US" sz="2000" dirty="0" smtClean="0">
                <a:solidFill>
                  <a:srgbClr val="414042"/>
                </a:solidFill>
                <a:latin typeface="Arial"/>
                <a:cs typeface="Arial"/>
              </a:rPr>
              <a:t> Corporation, Bloomington, Indiana</a:t>
            </a:r>
            <a:r>
              <a:rPr lang="en-US" sz="2000" dirty="0">
                <a:solidFill>
                  <a:srgbClr val="414042"/>
                </a:solidFill>
                <a:latin typeface="Arial"/>
                <a:cs typeface="Arial"/>
              </a:rPr>
              <a:t>, </a:t>
            </a:r>
            <a:r>
              <a:rPr lang="en-US" sz="2000" dirty="0" err="1">
                <a:solidFill>
                  <a:srgbClr val="414042"/>
                </a:solidFill>
                <a:latin typeface="Arial"/>
                <a:cs typeface="Arial"/>
              </a:rPr>
              <a:t>richardm@tinwisle.com</a:t>
            </a:r>
            <a:endParaRPr lang="en-US" sz="2000" b="1" dirty="0" smtClean="0">
              <a:solidFill>
                <a:srgbClr val="414042"/>
              </a:solidFill>
              <a:latin typeface="Arial"/>
              <a:cs typeface="Arial"/>
            </a:endParaRPr>
          </a:p>
          <a:p>
            <a:pPr marL="12700" algn="ctr"/>
            <a:r>
              <a:rPr lang="en-US" sz="2000" b="1" dirty="0" smtClean="0">
                <a:solidFill>
                  <a:srgbClr val="414042"/>
                </a:solidFill>
                <a:latin typeface="Arial"/>
                <a:cs typeface="Arial"/>
              </a:rPr>
              <a:t>Prof. </a:t>
            </a:r>
            <a:r>
              <a:rPr sz="2000" b="1" dirty="0" smtClean="0">
                <a:solidFill>
                  <a:srgbClr val="414042"/>
                </a:solidFill>
                <a:latin typeface="Arial"/>
                <a:cs typeface="Arial"/>
              </a:rPr>
              <a:t>Le</a:t>
            </a:r>
            <a:r>
              <a:rPr b="1" dirty="0" smtClean="0">
                <a:solidFill>
                  <a:srgbClr val="414042"/>
                </a:solidFill>
                <a:latin typeface="Arial"/>
                <a:cs typeface="Arial"/>
              </a:rPr>
              <a:t>n</a:t>
            </a:r>
            <a:r>
              <a:rPr b="1" spc="-4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000" b="1" spc="-90" dirty="0" smtClean="0">
                <a:solidFill>
                  <a:srgbClr val="414042"/>
                </a:solidFill>
                <a:latin typeface="Arial"/>
                <a:cs typeface="Arial"/>
              </a:rPr>
              <a:t>T</a:t>
            </a:r>
            <a:r>
              <a:rPr sz="2000" b="1" spc="0" dirty="0" smtClean="0">
                <a:solidFill>
                  <a:srgbClr val="414042"/>
                </a:solidFill>
                <a:latin typeface="Arial"/>
                <a:cs typeface="Arial"/>
              </a:rPr>
              <a:t>ronca</a:t>
            </a:r>
            <a:r>
              <a:rPr sz="2000" b="1" spc="-10" dirty="0" smtClean="0">
                <a:solidFill>
                  <a:srgbClr val="414042"/>
                </a:solidFill>
                <a:latin typeface="Arial"/>
                <a:cs typeface="Arial"/>
              </a:rPr>
              <a:t>l</a:t>
            </a:r>
            <a:r>
              <a:rPr sz="2000" b="1" spc="0" dirty="0" smtClean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r>
              <a:rPr lang="en-US" sz="2000" spc="0" dirty="0" smtClean="0">
                <a:solidFill>
                  <a:srgbClr val="414042"/>
                </a:solidFill>
                <a:latin typeface="Arial"/>
                <a:cs typeface="Arial"/>
              </a:rPr>
              <a:t>, Past President, ISSS, 1990, </a:t>
            </a:r>
            <a:r>
              <a:rPr sz="2000" dirty="0" smtClean="0">
                <a:solidFill>
                  <a:srgbClr val="414042"/>
                </a:solidFill>
                <a:latin typeface="Arial"/>
                <a:cs typeface="Arial"/>
              </a:rPr>
              <a:t>Lecture</a:t>
            </a:r>
            <a:r>
              <a:rPr sz="2000" spc="-130" dirty="0" smtClean="0">
                <a:solidFill>
                  <a:srgbClr val="414042"/>
                </a:solidFill>
                <a:latin typeface="Arial"/>
                <a:cs typeface="Arial"/>
              </a:rPr>
              <a:t>r</a:t>
            </a:r>
            <a:r>
              <a:rPr sz="2000" spc="0" dirty="0" smtClean="0">
                <a:solidFill>
                  <a:srgbClr val="414042"/>
                </a:solidFill>
                <a:latin typeface="Arial"/>
                <a:cs typeface="Arial"/>
              </a:rPr>
              <a:t>, M.S.</a:t>
            </a:r>
            <a:r>
              <a:rPr sz="2000" spc="-3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000" spc="0" dirty="0" smtClean="0">
                <a:solidFill>
                  <a:srgbClr val="414042"/>
                </a:solidFill>
                <a:latin typeface="Arial"/>
                <a:cs typeface="Arial"/>
              </a:rPr>
              <a:t>in</a:t>
            </a:r>
            <a:r>
              <a:rPr sz="2000" spc="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000" spc="0" dirty="0" smtClean="0">
                <a:solidFill>
                  <a:srgbClr val="414042"/>
                </a:solidFill>
                <a:latin typeface="Arial"/>
                <a:cs typeface="Arial"/>
              </a:rPr>
              <a:t>S.E.,</a:t>
            </a:r>
            <a:r>
              <a:rPr sz="2000" spc="-3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000" spc="0" dirty="0" smtClean="0">
                <a:solidFill>
                  <a:srgbClr val="414042"/>
                </a:solidFill>
                <a:latin typeface="Arial"/>
                <a:cs typeface="Arial"/>
              </a:rPr>
              <a:t>C</a:t>
            </a:r>
            <a:r>
              <a:rPr sz="2000" spc="-10" dirty="0" smtClean="0">
                <a:solidFill>
                  <a:srgbClr val="414042"/>
                </a:solidFill>
                <a:latin typeface="Arial"/>
                <a:cs typeface="Arial"/>
              </a:rPr>
              <a:t>o</a:t>
            </a:r>
            <a:r>
              <a:rPr sz="2000" spc="0" dirty="0" smtClean="0">
                <a:solidFill>
                  <a:srgbClr val="414042"/>
                </a:solidFill>
                <a:latin typeface="Arial"/>
                <a:cs typeface="Arial"/>
              </a:rPr>
              <a:t>l</a:t>
            </a:r>
            <a:r>
              <a:rPr sz="2000" spc="-10" dirty="0" smtClean="0">
                <a:solidFill>
                  <a:srgbClr val="414042"/>
                </a:solidFill>
                <a:latin typeface="Arial"/>
                <a:cs typeface="Arial"/>
              </a:rPr>
              <a:t>l</a:t>
            </a:r>
            <a:r>
              <a:rPr sz="2000" spc="0" dirty="0" smtClean="0">
                <a:solidFill>
                  <a:srgbClr val="414042"/>
                </a:solidFill>
                <a:latin typeface="Arial"/>
                <a:cs typeface="Arial"/>
              </a:rPr>
              <a:t>ege</a:t>
            </a:r>
            <a:r>
              <a:rPr sz="2000" spc="4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000" spc="0" dirty="0" smtClean="0">
                <a:solidFill>
                  <a:srgbClr val="414042"/>
                </a:solidFill>
                <a:latin typeface="Arial"/>
                <a:cs typeface="Arial"/>
              </a:rPr>
              <a:t>of </a:t>
            </a:r>
            <a:r>
              <a:rPr sz="2000" spc="-10" dirty="0" smtClean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r>
              <a:rPr sz="2000" spc="0" dirty="0" smtClean="0">
                <a:solidFill>
                  <a:srgbClr val="414042"/>
                </a:solidFill>
                <a:latin typeface="Arial"/>
                <a:cs typeface="Arial"/>
              </a:rPr>
              <a:t>ng</a:t>
            </a:r>
            <a:r>
              <a:rPr sz="2000" spc="-10" dirty="0" smtClean="0">
                <a:solidFill>
                  <a:srgbClr val="414042"/>
                </a:solidFill>
                <a:latin typeface="Arial"/>
                <a:cs typeface="Arial"/>
              </a:rPr>
              <a:t>i</a:t>
            </a:r>
            <a:r>
              <a:rPr sz="2000" spc="0" dirty="0" smtClean="0">
                <a:solidFill>
                  <a:srgbClr val="414042"/>
                </a:solidFill>
                <a:latin typeface="Arial"/>
                <a:cs typeface="Arial"/>
              </a:rPr>
              <a:t>ne</a:t>
            </a:r>
            <a:r>
              <a:rPr sz="2000" spc="-10" dirty="0" smtClean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r>
              <a:rPr sz="2000" spc="0" dirty="0" smtClean="0">
                <a:solidFill>
                  <a:srgbClr val="414042"/>
                </a:solidFill>
                <a:latin typeface="Arial"/>
                <a:cs typeface="Arial"/>
              </a:rPr>
              <a:t>ring,</a:t>
            </a:r>
            <a:r>
              <a:rPr sz="2000" spc="3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000" spc="0" dirty="0" smtClean="0">
                <a:solidFill>
                  <a:srgbClr val="414042"/>
                </a:solidFill>
                <a:latin typeface="Arial"/>
                <a:cs typeface="Arial"/>
              </a:rPr>
              <a:t>C</a:t>
            </a:r>
            <a:r>
              <a:rPr sz="2000" spc="-10" dirty="0" smtClean="0">
                <a:solidFill>
                  <a:srgbClr val="414042"/>
                </a:solidFill>
                <a:latin typeface="Arial"/>
                <a:cs typeface="Arial"/>
              </a:rPr>
              <a:t>a</a:t>
            </a:r>
            <a:r>
              <a:rPr sz="2000" spc="0" dirty="0" smtClean="0">
                <a:solidFill>
                  <a:srgbClr val="414042"/>
                </a:solidFill>
                <a:latin typeface="Arial"/>
                <a:cs typeface="Arial"/>
              </a:rPr>
              <a:t>l</a:t>
            </a:r>
            <a:r>
              <a:rPr sz="2000" spc="-10" dirty="0" smtClean="0">
                <a:solidFill>
                  <a:srgbClr val="414042"/>
                </a:solidFill>
                <a:latin typeface="Arial"/>
                <a:cs typeface="Arial"/>
              </a:rPr>
              <a:t>i</a:t>
            </a:r>
            <a:r>
              <a:rPr sz="2000" spc="0" dirty="0" smtClean="0">
                <a:solidFill>
                  <a:srgbClr val="414042"/>
                </a:solidFill>
                <a:latin typeface="Arial"/>
                <a:cs typeface="Arial"/>
              </a:rPr>
              <a:t>f.</a:t>
            </a:r>
            <a:r>
              <a:rPr sz="2000" spc="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000" spc="0" dirty="0" smtClean="0">
                <a:solidFill>
                  <a:srgbClr val="414042"/>
                </a:solidFill>
                <a:latin typeface="Arial"/>
                <a:cs typeface="Arial"/>
              </a:rPr>
              <a:t>State </a:t>
            </a:r>
            <a:r>
              <a:rPr sz="2000" spc="-10" dirty="0" smtClean="0">
                <a:solidFill>
                  <a:srgbClr val="414042"/>
                </a:solidFill>
                <a:latin typeface="Arial"/>
                <a:cs typeface="Arial"/>
              </a:rPr>
              <a:t>P</a:t>
            </a:r>
            <a:r>
              <a:rPr sz="2000" spc="0" dirty="0" smtClean="0">
                <a:solidFill>
                  <a:srgbClr val="414042"/>
                </a:solidFill>
                <a:latin typeface="Arial"/>
                <a:cs typeface="Arial"/>
              </a:rPr>
              <a:t>o</a:t>
            </a:r>
            <a:r>
              <a:rPr sz="2000" spc="-10" dirty="0" smtClean="0">
                <a:solidFill>
                  <a:srgbClr val="414042"/>
                </a:solidFill>
                <a:latin typeface="Arial"/>
                <a:cs typeface="Arial"/>
              </a:rPr>
              <a:t>l</a:t>
            </a:r>
            <a:r>
              <a:rPr sz="2000" spc="0" dirty="0" smtClean="0">
                <a:solidFill>
                  <a:srgbClr val="414042"/>
                </a:solidFill>
                <a:latin typeface="Arial"/>
                <a:cs typeface="Arial"/>
              </a:rPr>
              <a:t>ytechnic</a:t>
            </a:r>
            <a:r>
              <a:rPr sz="2000" spc="1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000" spc="0" dirty="0" smtClean="0">
                <a:solidFill>
                  <a:srgbClr val="414042"/>
                </a:solidFill>
                <a:latin typeface="Arial"/>
                <a:cs typeface="Arial"/>
              </a:rPr>
              <a:t>U</a:t>
            </a:r>
            <a:r>
              <a:rPr lang="en-US" sz="2000" spc="0" dirty="0" smtClean="0">
                <a:solidFill>
                  <a:srgbClr val="414042"/>
                </a:solidFill>
                <a:latin typeface="Arial"/>
                <a:cs typeface="Arial"/>
              </a:rPr>
              <a:t>niv.</a:t>
            </a:r>
            <a:r>
              <a:rPr sz="2000" spc="0" dirty="0" smtClean="0">
                <a:solidFill>
                  <a:srgbClr val="414042"/>
                </a:solidFill>
                <a:latin typeface="Arial"/>
                <a:cs typeface="Arial"/>
              </a:rPr>
              <a:t>, </a:t>
            </a:r>
            <a:r>
              <a:rPr sz="2000" spc="-10" dirty="0" smtClean="0">
                <a:solidFill>
                  <a:srgbClr val="414042"/>
                </a:solidFill>
                <a:latin typeface="Arial"/>
                <a:cs typeface="Arial"/>
              </a:rPr>
              <a:t>P</a:t>
            </a:r>
            <a:r>
              <a:rPr sz="2000" spc="0" dirty="0" smtClean="0">
                <a:solidFill>
                  <a:srgbClr val="414042"/>
                </a:solidFill>
                <a:latin typeface="Arial"/>
                <a:cs typeface="Arial"/>
              </a:rPr>
              <a:t>omona</a:t>
            </a:r>
            <a:r>
              <a:rPr lang="en-US" sz="2000" dirty="0" smtClean="0">
                <a:solidFill>
                  <a:srgbClr val="414042"/>
                </a:solidFill>
                <a:latin typeface="Arial"/>
                <a:cs typeface="Arial"/>
              </a:rPr>
              <a:t>, lrtroncale@cpp.edu</a:t>
            </a:r>
            <a:endParaRPr lang="en-US" sz="2000" spc="0" dirty="0" smtClean="0">
              <a:solidFill>
                <a:srgbClr val="414042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580" y="62484"/>
            <a:ext cx="676656" cy="993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911" y="51815"/>
            <a:ext cx="545592" cy="862583"/>
          </a:xfrm>
          <a:custGeom>
            <a:avLst/>
            <a:gdLst/>
            <a:ahLst/>
            <a:cxnLst/>
            <a:rect l="l" t="t" r="r" b="b"/>
            <a:pathLst>
              <a:path w="545592" h="862583">
                <a:moveTo>
                  <a:pt x="0" y="862583"/>
                </a:moveTo>
                <a:lnTo>
                  <a:pt x="545592" y="862583"/>
                </a:lnTo>
                <a:lnTo>
                  <a:pt x="545592" y="0"/>
                </a:lnTo>
                <a:lnTo>
                  <a:pt x="0" y="0"/>
                </a:lnTo>
                <a:lnTo>
                  <a:pt x="0" y="862583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094" y="76200"/>
            <a:ext cx="553212" cy="8717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0728" y="310897"/>
            <a:ext cx="576072" cy="908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965200" y="2768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171500" y="0"/>
            <a:ext cx="1020500" cy="1056131"/>
            <a:chOff x="11171500" y="0"/>
            <a:chExt cx="1020500" cy="105613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1500" y="0"/>
              <a:ext cx="1020500" cy="105613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247700" y="4688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ahoma" charset="0"/>
                  <a:ea typeface="Tahoma" charset="0"/>
                  <a:cs typeface="Tahoma" charset="0"/>
                </a:rPr>
                <a:t>20  17</a:t>
              </a:r>
              <a:endParaRPr lang="en-US" b="1" dirty="0">
                <a:latin typeface="Tahoma" charset="0"/>
                <a:ea typeface="Tahoma" charset="0"/>
                <a:cs typeface="Tahoma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259622" y="2402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ahoma" charset="0"/>
                  <a:ea typeface="Tahoma" charset="0"/>
                  <a:cs typeface="Tahoma" charset="0"/>
                </a:rPr>
                <a:t>IS  SS</a:t>
              </a:r>
              <a:endParaRPr lang="en-US" b="1" dirty="0">
                <a:latin typeface="Tahoma" charset="0"/>
                <a:ea typeface="Tahoma" charset="0"/>
                <a:cs typeface="Tahoma" charset="0"/>
              </a:endParaRPr>
            </a:p>
          </p:txBody>
        </p:sp>
      </p:grp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1</a:t>
            </a:fld>
            <a:endParaRPr lang="en-US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1520" y="4842934"/>
            <a:ext cx="1182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*Youth &amp; Retirement caused most co-authors not to travel to Wien: THUS THIS TALK GIVEN BY DR. PAMELA BUCKLE-HENNING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83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7" y="7874"/>
            <a:ext cx="504558" cy="275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825"/>
            <a:ext cx="12196572" cy="0"/>
          </a:xfrm>
          <a:custGeom>
            <a:avLst/>
            <a:gdLst/>
            <a:ahLst/>
            <a:cxnLst/>
            <a:rect l="l" t="t" r="r" b="b"/>
            <a:pathLst>
              <a:path w="12196572">
                <a:moveTo>
                  <a:pt x="0" y="0"/>
                </a:moveTo>
                <a:lnTo>
                  <a:pt x="1219657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761"/>
            <a:ext cx="0" cy="6856475"/>
          </a:xfrm>
          <a:custGeom>
            <a:avLst/>
            <a:gdLst/>
            <a:ahLst/>
            <a:cxnLst/>
            <a:rect l="l" t="t" r="r" b="b"/>
            <a:pathLst>
              <a:path h="6856475">
                <a:moveTo>
                  <a:pt x="0" y="0"/>
                </a:moveTo>
                <a:lnTo>
                  <a:pt x="0" y="68564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1" y="6857237"/>
            <a:ext cx="12196572" cy="0"/>
          </a:xfrm>
          <a:custGeom>
            <a:avLst/>
            <a:gdLst/>
            <a:ahLst/>
            <a:cxnLst/>
            <a:rect l="l" t="t" r="r" b="b"/>
            <a:pathLst>
              <a:path w="12196572">
                <a:moveTo>
                  <a:pt x="0" y="0"/>
                </a:moveTo>
                <a:lnTo>
                  <a:pt x="1219657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16995" y="7874"/>
            <a:ext cx="504571" cy="275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5128" y="10921"/>
            <a:ext cx="11938000" cy="5441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ts val="4285"/>
              </a:lnSpc>
              <a:tabLst>
                <a:tab pos="2670810" algn="l"/>
                <a:tab pos="4677410" algn="l"/>
                <a:tab pos="6201410" algn="l"/>
              </a:tabLst>
            </a:pPr>
            <a:r>
              <a:rPr lang="en-US" sz="3600" b="1" dirty="0" smtClean="0">
                <a:solidFill>
                  <a:srgbClr val="0070CE"/>
                </a:solidFill>
                <a:latin typeface="Arial"/>
                <a:cs typeface="Arial"/>
              </a:rPr>
              <a:t>Reprint Holdings &amp; ISSS Archive I.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-357019" y="897751"/>
            <a:ext cx="12515701" cy="583376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Consistently, for three decades, Dr. T. and students have collected reprints from mostly </a:t>
            </a:r>
            <a:r>
              <a:rPr lang="en-US" sz="2400" b="1" i="1" u="sng" dirty="0" smtClean="0">
                <a:solidFill>
                  <a:srgbClr val="414042"/>
                </a:solidFill>
                <a:latin typeface="Arial"/>
                <a:cs typeface="Arial"/>
              </a:rPr>
              <a:t>Science</a:t>
            </a: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 and </a:t>
            </a:r>
            <a:r>
              <a:rPr lang="en-US" sz="2400" b="1" i="1" u="sng" dirty="0" smtClean="0">
                <a:solidFill>
                  <a:srgbClr val="414042"/>
                </a:solidFill>
                <a:latin typeface="Arial"/>
                <a:cs typeface="Arial"/>
              </a:rPr>
              <a:t>Nature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The two most read interdisciplinary science journals in the world; publ. in USA and UK; 100,000’s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Publishing in Science, for example, is regarded in US as the epitome of a scientific career</a:t>
            </a:r>
          </a:p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Only those articles reporting scientific experimental results on one of the systems processes or linkage propositions were selected</a:t>
            </a:r>
          </a:p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Each selected article was classified on three levels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To the Isomorphic Systems Process or Linkage Proposition it represented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To the Natural Science reporting (astronomy, physics, chemistry, geology, biology, </a:t>
            </a:r>
            <a:r>
              <a:rPr lang="en-US" i="1" dirty="0" err="1" smtClean="0">
                <a:solidFill>
                  <a:srgbClr val="414042"/>
                </a:solidFill>
                <a:latin typeface="Arial"/>
                <a:cs typeface="Arial"/>
              </a:rPr>
              <a:t>compsci</a:t>
            </a: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, math)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To the phenomena that it represented in conventional research (</a:t>
            </a:r>
            <a:r>
              <a:rPr lang="en-US" i="1" dirty="0" err="1" smtClean="0">
                <a:solidFill>
                  <a:srgbClr val="414042"/>
                </a:solidFill>
                <a:latin typeface="Arial"/>
                <a:cs typeface="Arial"/>
              </a:rPr>
              <a:t>cont</a:t>
            </a: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 drift; </a:t>
            </a:r>
            <a:r>
              <a:rPr lang="en-US" i="1" dirty="0" err="1" smtClean="0">
                <a:solidFill>
                  <a:srgbClr val="414042"/>
                </a:solidFill>
                <a:latin typeface="Arial"/>
                <a:cs typeface="Arial"/>
              </a:rPr>
              <a:t>photosyn</a:t>
            </a: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; </a:t>
            </a:r>
            <a:r>
              <a:rPr lang="en-US" i="1" dirty="0" err="1" smtClean="0">
                <a:solidFill>
                  <a:srgbClr val="414042"/>
                </a:solidFill>
                <a:latin typeface="Arial"/>
                <a:cs typeface="Arial"/>
              </a:rPr>
              <a:t>physiol</a:t>
            </a: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; quantum)</a:t>
            </a:r>
          </a:p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Numbers per file are uneven because depended on what was published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But at build-out, that would mean 110 file SETS, each with 7 folders for each of the six natural sciences and one for the human sciences, and this would = 770 folders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962256" y="6604203"/>
            <a:ext cx="138430" cy="2546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 smtClean="0">
                <a:solidFill>
                  <a:srgbClr val="929292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54519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502276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10</a:t>
            </a:fld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74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7" y="7874"/>
            <a:ext cx="504558" cy="275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825"/>
            <a:ext cx="12196572" cy="0"/>
          </a:xfrm>
          <a:custGeom>
            <a:avLst/>
            <a:gdLst/>
            <a:ahLst/>
            <a:cxnLst/>
            <a:rect l="l" t="t" r="r" b="b"/>
            <a:pathLst>
              <a:path w="12196572">
                <a:moveTo>
                  <a:pt x="0" y="0"/>
                </a:moveTo>
                <a:lnTo>
                  <a:pt x="1219657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761"/>
            <a:ext cx="0" cy="6856475"/>
          </a:xfrm>
          <a:custGeom>
            <a:avLst/>
            <a:gdLst/>
            <a:ahLst/>
            <a:cxnLst/>
            <a:rect l="l" t="t" r="r" b="b"/>
            <a:pathLst>
              <a:path h="6856475">
                <a:moveTo>
                  <a:pt x="0" y="0"/>
                </a:moveTo>
                <a:lnTo>
                  <a:pt x="0" y="68564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1" y="6857237"/>
            <a:ext cx="12196572" cy="0"/>
          </a:xfrm>
          <a:custGeom>
            <a:avLst/>
            <a:gdLst/>
            <a:ahLst/>
            <a:cxnLst/>
            <a:rect l="l" t="t" r="r" b="b"/>
            <a:pathLst>
              <a:path w="12196572">
                <a:moveTo>
                  <a:pt x="0" y="0"/>
                </a:moveTo>
                <a:lnTo>
                  <a:pt x="1219657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16995" y="7874"/>
            <a:ext cx="504571" cy="275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5128" y="10921"/>
            <a:ext cx="11938000" cy="5441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ts val="4285"/>
              </a:lnSpc>
              <a:tabLst>
                <a:tab pos="2670810" algn="l"/>
                <a:tab pos="4677410" algn="l"/>
                <a:tab pos="6201410" algn="l"/>
              </a:tabLst>
            </a:pPr>
            <a:r>
              <a:rPr lang="en-US" sz="3600" b="1" dirty="0" smtClean="0">
                <a:solidFill>
                  <a:srgbClr val="0070CE"/>
                </a:solidFill>
                <a:latin typeface="Arial"/>
                <a:cs typeface="Arial"/>
              </a:rPr>
              <a:t>Reprint Holdings &amp; ISSS Archive II.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-323701" y="1077384"/>
            <a:ext cx="12515701" cy="583376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Nearby (10 mi; 20 min), at California State Polytechnic U. in Pomona, Ca. there resides the first physical Archive of the ISSS</a:t>
            </a:r>
            <a:endParaRPr lang="en-US" sz="2400" b="1" i="1" u="sng" dirty="0" smtClean="0">
              <a:solidFill>
                <a:srgbClr val="414042"/>
              </a:solidFill>
              <a:latin typeface="Arial"/>
              <a:cs typeface="Arial"/>
            </a:endParaRP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Housed in the campus library Special Collections Unit</a:t>
            </a:r>
          </a:p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Combined with the Reprint Collection at the Wilson office, science &amp; engineering collection at the nearby </a:t>
            </a:r>
            <a:r>
              <a:rPr lang="en-US" sz="2400" b="1" dirty="0" err="1" smtClean="0">
                <a:solidFill>
                  <a:srgbClr val="414042"/>
                </a:solidFill>
                <a:latin typeface="Arial"/>
                <a:cs typeface="Arial"/>
              </a:rPr>
              <a:t>Honnolds</a:t>
            </a: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 Library (Claremont Colleges) &amp; the Cal Poly Library this may be one of the most concentrated collections on systems anywhere in the world</a:t>
            </a:r>
          </a:p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An image of the Holdings of the ISSS Archive </a:t>
            </a:r>
            <a:r>
              <a:rPr lang="en-US" sz="1600" b="1" dirty="0" smtClean="0">
                <a:solidFill>
                  <a:srgbClr val="414042"/>
                </a:solidFill>
                <a:latin typeface="Arial"/>
                <a:cs typeface="Arial"/>
              </a:rPr>
              <a:t>(reported in ISSS Bulletin, 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All the General Systems Yearbooks (Vol I to XXX)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Almost All the ISGSR and ISSS Bulletins (1960 to present)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Many of the ISGSR and ISSS Conference Proceedings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Collections of the Behavioral Science Journals before becoming SRBS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Videotapes of key lectures and discussions and plenaries and Miller Founder interviews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962256" y="6604203"/>
            <a:ext cx="138430" cy="2546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 smtClean="0">
                <a:solidFill>
                  <a:srgbClr val="929292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54519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502276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11</a:t>
            </a:fld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52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7" y="7874"/>
            <a:ext cx="504558" cy="275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825"/>
            <a:ext cx="12196572" cy="0"/>
          </a:xfrm>
          <a:custGeom>
            <a:avLst/>
            <a:gdLst/>
            <a:ahLst/>
            <a:cxnLst/>
            <a:rect l="l" t="t" r="r" b="b"/>
            <a:pathLst>
              <a:path w="12196572">
                <a:moveTo>
                  <a:pt x="0" y="0"/>
                </a:moveTo>
                <a:lnTo>
                  <a:pt x="1219657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761"/>
            <a:ext cx="0" cy="6856475"/>
          </a:xfrm>
          <a:custGeom>
            <a:avLst/>
            <a:gdLst/>
            <a:ahLst/>
            <a:cxnLst/>
            <a:rect l="l" t="t" r="r" b="b"/>
            <a:pathLst>
              <a:path h="6856475">
                <a:moveTo>
                  <a:pt x="0" y="0"/>
                </a:moveTo>
                <a:lnTo>
                  <a:pt x="0" y="68564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1" y="6857237"/>
            <a:ext cx="12196572" cy="0"/>
          </a:xfrm>
          <a:custGeom>
            <a:avLst/>
            <a:gdLst/>
            <a:ahLst/>
            <a:cxnLst/>
            <a:rect l="l" t="t" r="r" b="b"/>
            <a:pathLst>
              <a:path w="12196572">
                <a:moveTo>
                  <a:pt x="0" y="0"/>
                </a:moveTo>
                <a:lnTo>
                  <a:pt x="1219657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16995" y="7874"/>
            <a:ext cx="504571" cy="275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5128" y="10921"/>
            <a:ext cx="11938000" cy="5441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ts val="4285"/>
              </a:lnSpc>
              <a:tabLst>
                <a:tab pos="2670810" algn="l"/>
                <a:tab pos="4677410" algn="l"/>
                <a:tab pos="6201410" algn="l"/>
              </a:tabLst>
            </a:pPr>
            <a:r>
              <a:rPr lang="en-US" sz="3600" b="1" dirty="0" smtClean="0">
                <a:solidFill>
                  <a:srgbClr val="0070CE"/>
                </a:solidFill>
                <a:latin typeface="Arial"/>
                <a:cs typeface="Arial"/>
              </a:rPr>
              <a:t>Reprint Holdings &amp; ISSS Archive III.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-323701" y="1077384"/>
            <a:ext cx="12515701" cy="583376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>
                <a:solidFill>
                  <a:srgbClr val="414042"/>
                </a:solidFill>
                <a:latin typeface="Arial"/>
                <a:cs typeface="Arial"/>
              </a:rPr>
              <a:t>In pure total numbers </a:t>
            </a: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for </a:t>
            </a:r>
            <a:r>
              <a:rPr lang="en-US" sz="2400" b="1" dirty="0">
                <a:solidFill>
                  <a:srgbClr val="414042"/>
                </a:solidFill>
                <a:latin typeface="Arial"/>
                <a:cs typeface="Arial"/>
              </a:rPr>
              <a:t>each, reported in the ISSS Bulletin, we have</a:t>
            </a:r>
            <a:r>
              <a:rPr lang="mr-IN" sz="2400" b="1" dirty="0">
                <a:solidFill>
                  <a:srgbClr val="414042"/>
                </a:solidFill>
                <a:latin typeface="Arial"/>
                <a:cs typeface="Arial"/>
              </a:rPr>
              <a:t>……</a:t>
            </a:r>
            <a:r>
              <a:rPr lang="en-US" sz="2400" b="1" dirty="0">
                <a:solidFill>
                  <a:srgbClr val="414042"/>
                </a:solidFill>
                <a:latin typeface="Arial"/>
                <a:cs typeface="Arial"/>
              </a:rPr>
              <a:t>.</a:t>
            </a:r>
          </a:p>
          <a:p>
            <a:pPr marL="1384300" lvl="2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More than 10,000 pages</a:t>
            </a:r>
          </a:p>
          <a:p>
            <a:pPr marL="1384300" lvl="2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More than 1,000 authors</a:t>
            </a:r>
          </a:p>
          <a:p>
            <a:pPr marL="1384300" lvl="2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More than 700 topical systems keywords</a:t>
            </a:r>
            <a:endParaRPr lang="en-US" dirty="0" smtClean="0">
              <a:solidFill>
                <a:srgbClr val="414042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962256" y="6604203"/>
            <a:ext cx="138430" cy="2546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 smtClean="0">
                <a:solidFill>
                  <a:srgbClr val="929292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54519"/>
            <a:ext cx="2052783" cy="312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54519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502276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61140"/>
            <a:ext cx="12090400" cy="5297714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atin typeface="Tahoma" charset="0"/>
                <a:ea typeface="Tahoma" charset="0"/>
                <a:cs typeface="Tahoma" charset="0"/>
              </a:rPr>
              <a:t>WHO WILL POPULATE the SPT DATABASE?</a:t>
            </a:r>
            <a:br>
              <a:rPr lang="en-US" sz="9600" b="1" dirty="0" smtClean="0">
                <a:latin typeface="Tahoma" charset="0"/>
                <a:ea typeface="Tahoma" charset="0"/>
                <a:cs typeface="Tahoma" charset="0"/>
              </a:rPr>
            </a:br>
            <a:r>
              <a:rPr lang="en-US" sz="9600" b="1" dirty="0" smtClean="0">
                <a:latin typeface="Tahoma" charset="0"/>
                <a:ea typeface="Tahoma" charset="0"/>
                <a:cs typeface="Tahoma" charset="0"/>
              </a:rPr>
              <a:t>And WHERE?</a:t>
            </a:r>
            <a:endParaRPr lang="en-US" sz="9600" b="1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82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7" y="7874"/>
            <a:ext cx="504558" cy="275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825"/>
            <a:ext cx="12196572" cy="0"/>
          </a:xfrm>
          <a:custGeom>
            <a:avLst/>
            <a:gdLst/>
            <a:ahLst/>
            <a:cxnLst/>
            <a:rect l="l" t="t" r="r" b="b"/>
            <a:pathLst>
              <a:path w="12196572">
                <a:moveTo>
                  <a:pt x="0" y="0"/>
                </a:moveTo>
                <a:lnTo>
                  <a:pt x="1219657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761"/>
            <a:ext cx="0" cy="6856475"/>
          </a:xfrm>
          <a:custGeom>
            <a:avLst/>
            <a:gdLst/>
            <a:ahLst/>
            <a:cxnLst/>
            <a:rect l="l" t="t" r="r" b="b"/>
            <a:pathLst>
              <a:path h="6856475">
                <a:moveTo>
                  <a:pt x="0" y="0"/>
                </a:moveTo>
                <a:lnTo>
                  <a:pt x="0" y="68564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1" y="6857237"/>
            <a:ext cx="12196572" cy="0"/>
          </a:xfrm>
          <a:custGeom>
            <a:avLst/>
            <a:gdLst/>
            <a:ahLst/>
            <a:cxnLst/>
            <a:rect l="l" t="t" r="r" b="b"/>
            <a:pathLst>
              <a:path w="12196572">
                <a:moveTo>
                  <a:pt x="0" y="0"/>
                </a:moveTo>
                <a:lnTo>
                  <a:pt x="1219657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97270" y="761"/>
            <a:ext cx="0" cy="6856475"/>
          </a:xfrm>
          <a:custGeom>
            <a:avLst/>
            <a:gdLst/>
            <a:ahLst/>
            <a:cxnLst/>
            <a:rect l="l" t="t" r="r" b="b"/>
            <a:pathLst>
              <a:path h="6856475">
                <a:moveTo>
                  <a:pt x="0" y="0"/>
                </a:moveTo>
                <a:lnTo>
                  <a:pt x="0" y="68564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16995" y="7874"/>
            <a:ext cx="504571" cy="275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5128" y="10921"/>
            <a:ext cx="11938000" cy="5441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ts val="4285"/>
              </a:lnSpc>
              <a:tabLst>
                <a:tab pos="2670810" algn="l"/>
                <a:tab pos="4677410" algn="l"/>
                <a:tab pos="6201410" algn="l"/>
              </a:tabLst>
            </a:pPr>
            <a:r>
              <a:rPr lang="en-US" sz="3600" b="1" dirty="0" smtClean="0">
                <a:solidFill>
                  <a:srgbClr val="0070CE"/>
                </a:solidFill>
                <a:latin typeface="Arial"/>
                <a:cs typeface="Arial"/>
              </a:rPr>
              <a:t>Who Will Populate the SPT Data Base? I.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-116112" y="746956"/>
            <a:ext cx="12192000" cy="60058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Three current grants will provide staffing etc. totaling ~$40,000 of value</a:t>
            </a:r>
          </a:p>
          <a:p>
            <a:pPr marL="1003300" marR="12700" lvl="1" indent="-381635">
              <a:lnSpc>
                <a:spcPct val="100000"/>
              </a:lnSpc>
              <a:spcBef>
                <a:spcPts val="484"/>
              </a:spcBef>
              <a:buClr>
                <a:srgbClr val="414042"/>
              </a:buClr>
              <a:buFont typeface="Arial"/>
              <a:buChar char="•"/>
              <a:tabLst>
                <a:tab pos="1003300" algn="l"/>
              </a:tabLst>
            </a:pPr>
            <a:r>
              <a:rPr lang="en-US" sz="2000" b="1" dirty="0" smtClean="0">
                <a:solidFill>
                  <a:srgbClr val="414042"/>
                </a:solidFill>
                <a:latin typeface="Arial"/>
                <a:cs typeface="Arial"/>
              </a:rPr>
              <a:t>Wilson Trust and Current Office </a:t>
            </a:r>
            <a:r>
              <a:rPr lang="en-US" b="1" dirty="0" smtClean="0">
                <a:solidFill>
                  <a:srgbClr val="414042"/>
                </a:solidFill>
                <a:latin typeface="Arial"/>
                <a:cs typeface="Arial"/>
              </a:rPr>
              <a:t>(2-year feasibility test)(see montage of pics next slides)</a:t>
            </a:r>
            <a:endParaRPr lang="en-US" dirty="0" smtClean="0">
              <a:latin typeface="Arial"/>
              <a:cs typeface="Arial"/>
            </a:endParaRPr>
          </a:p>
          <a:p>
            <a:pPr marL="1536700" lvl="2" indent="-304800">
              <a:lnSpc>
                <a:spcPct val="100000"/>
              </a:lnSpc>
              <a:spcBef>
                <a:spcPts val="439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Office rent; Office furniture; Office equipment; Utilities; Supplies; Security; </a:t>
            </a:r>
            <a:endParaRPr lang="en-US" sz="1800" dirty="0" smtClean="0">
              <a:latin typeface="Arial"/>
              <a:cs typeface="Arial"/>
            </a:endParaRPr>
          </a:p>
          <a:p>
            <a:pPr marL="1536700" lvl="2" indent="-304800">
              <a:lnSpc>
                <a:spcPct val="100000"/>
              </a:lnSpc>
              <a:spcBef>
                <a:spcPts val="43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232 Harrison Ave., Claremont, Ca. 91711; two houses away from 8-campuses of Claremont Colleges</a:t>
            </a:r>
            <a:endParaRPr lang="en-US" sz="1800" dirty="0" smtClean="0">
              <a:latin typeface="Arial"/>
              <a:cs typeface="Arial"/>
            </a:endParaRPr>
          </a:p>
          <a:p>
            <a:pPr marL="1003300" lvl="1" indent="-381635">
              <a:lnSpc>
                <a:spcPct val="100000"/>
              </a:lnSpc>
              <a:spcBef>
                <a:spcPts val="470"/>
              </a:spcBef>
              <a:buClr>
                <a:srgbClr val="414042"/>
              </a:buClr>
              <a:buFont typeface="Arial"/>
              <a:buChar char="•"/>
              <a:tabLst>
                <a:tab pos="1003300" algn="l"/>
              </a:tabLst>
            </a:pPr>
            <a:r>
              <a:rPr lang="en-US" sz="2000" b="1" spc="-10" dirty="0" smtClean="0">
                <a:solidFill>
                  <a:srgbClr val="414042"/>
                </a:solidFill>
                <a:latin typeface="Arial"/>
                <a:cs typeface="Arial"/>
              </a:rPr>
              <a:t>Two INCOSE Development Grants </a:t>
            </a:r>
            <a:r>
              <a:rPr lang="en-US" b="1" spc="-10" dirty="0" smtClean="0">
                <a:solidFill>
                  <a:srgbClr val="414042"/>
                </a:solidFill>
                <a:latin typeface="Arial"/>
                <a:cs typeface="Arial"/>
              </a:rPr>
              <a:t>(in partnership with INCOSE SSWG &amp; NSWG)</a:t>
            </a:r>
            <a:endParaRPr lang="en-US" dirty="0" smtClean="0">
              <a:latin typeface="Arial"/>
              <a:cs typeface="Arial"/>
            </a:endParaRP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One to support initiation of the SPT-RDB; Second to support initiation of the ISSP</a:t>
            </a:r>
          </a:p>
          <a:p>
            <a:pPr marL="1003300" lvl="1" indent="-381635">
              <a:lnSpc>
                <a:spcPct val="100000"/>
              </a:lnSpc>
              <a:spcBef>
                <a:spcPts val="470"/>
              </a:spcBef>
              <a:buClr>
                <a:srgbClr val="414042"/>
              </a:buClr>
              <a:buFont typeface="Arial"/>
              <a:buChar char="•"/>
              <a:tabLst>
                <a:tab pos="1003300" algn="l"/>
              </a:tabLst>
            </a:pPr>
            <a:r>
              <a:rPr lang="en-US" sz="2000" b="1" spc="-10" dirty="0" smtClean="0">
                <a:solidFill>
                  <a:srgbClr val="414042"/>
                </a:solidFill>
                <a:latin typeface="Arial"/>
                <a:cs typeface="Arial"/>
              </a:rPr>
              <a:t>California State Polytechnic University Foundation, Troncale overhead funds &amp; account</a:t>
            </a:r>
          </a:p>
          <a:p>
            <a:pPr marL="1003300" lvl="1" indent="-381635">
              <a:lnSpc>
                <a:spcPct val="100000"/>
              </a:lnSpc>
              <a:spcBef>
                <a:spcPts val="470"/>
              </a:spcBef>
              <a:buClr>
                <a:srgbClr val="414042"/>
              </a:buClr>
              <a:buFont typeface="Arial"/>
              <a:buChar char="•"/>
              <a:tabLst>
                <a:tab pos="1003300" algn="l"/>
              </a:tabLst>
            </a:pPr>
            <a:r>
              <a:rPr lang="en-US" sz="2000" b="1" spc="-10" dirty="0" smtClean="0">
                <a:solidFill>
                  <a:srgbClr val="414042"/>
                </a:solidFill>
                <a:latin typeface="Arial"/>
                <a:cs typeface="Arial"/>
              </a:rPr>
              <a:t>SO CORE study group established &amp; guaranteed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Undergraduate Work/Study student help = 4 students, each 10 hours/</a:t>
            </a:r>
            <a:r>
              <a:rPr lang="en-US" i="1" dirty="0" err="1" smtClean="0">
                <a:solidFill>
                  <a:srgbClr val="414042"/>
                </a:solidFill>
                <a:latin typeface="Arial"/>
                <a:cs typeface="Arial"/>
              </a:rPr>
              <a:t>wk</a:t>
            </a: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, so 40 </a:t>
            </a:r>
            <a:r>
              <a:rPr lang="en-US" i="1" dirty="0" err="1" smtClean="0">
                <a:solidFill>
                  <a:srgbClr val="414042"/>
                </a:solidFill>
                <a:latin typeface="Arial"/>
                <a:cs typeface="Arial"/>
              </a:rPr>
              <a:t>hrs</a:t>
            </a: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/</a:t>
            </a:r>
            <a:r>
              <a:rPr lang="en-US" i="1" dirty="0" err="1" smtClean="0">
                <a:solidFill>
                  <a:srgbClr val="414042"/>
                </a:solidFill>
                <a:latin typeface="Arial"/>
                <a:cs typeface="Arial"/>
              </a:rPr>
              <a:t>wk</a:t>
            </a: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 for two academic years plus half-time Dr. Troncale (volunteered) plus additional volunteers and any graduate students who elect to use facilities or database</a:t>
            </a:r>
            <a:endParaRPr lang="en-US" sz="1800" i="1" dirty="0" smtClean="0">
              <a:solidFill>
                <a:srgbClr val="414042"/>
              </a:solidFill>
              <a:latin typeface="Arial"/>
              <a:cs typeface="Arial"/>
            </a:endParaRPr>
          </a:p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Agreement between Wilson Trust and ISSP</a:t>
            </a:r>
          </a:p>
          <a:p>
            <a:pPr marL="1003300" lvl="1" indent="-381635">
              <a:lnSpc>
                <a:spcPct val="100000"/>
              </a:lnSpc>
              <a:spcBef>
                <a:spcPts val="470"/>
              </a:spcBef>
              <a:buClr>
                <a:srgbClr val="414042"/>
              </a:buClr>
              <a:buFont typeface="Arial"/>
              <a:buChar char="•"/>
              <a:tabLst>
                <a:tab pos="1003300" algn="l"/>
              </a:tabLst>
            </a:pPr>
            <a:r>
              <a:rPr lang="en-US" sz="2000" b="1" spc="-10" dirty="0" smtClean="0">
                <a:solidFill>
                  <a:srgbClr val="414042"/>
                </a:solidFill>
                <a:latin typeface="Arial"/>
                <a:cs typeface="Arial"/>
              </a:rPr>
              <a:t>Common office for Wilson website production; SPT website activities, and International Business Office for the new Int’l Society for Systems Pathology (ISSP)</a:t>
            </a:r>
          </a:p>
          <a:p>
            <a:pPr marL="1003300" lvl="1" indent="-381635">
              <a:lnSpc>
                <a:spcPct val="100000"/>
              </a:lnSpc>
              <a:spcBef>
                <a:spcPts val="470"/>
              </a:spcBef>
              <a:buClr>
                <a:srgbClr val="414042"/>
              </a:buClr>
              <a:buFont typeface="Arial"/>
              <a:buChar char="•"/>
              <a:tabLst>
                <a:tab pos="1003300" algn="l"/>
              </a:tabLst>
            </a:pPr>
            <a:r>
              <a:rPr lang="en-US" sz="2000" b="1" spc="-10" dirty="0" smtClean="0">
                <a:solidFill>
                  <a:srgbClr val="414042"/>
                </a:solidFill>
                <a:latin typeface="Arial"/>
                <a:cs typeface="Arial"/>
              </a:rPr>
              <a:t>NSF?; Templeton?; Gates?</a:t>
            </a:r>
          </a:p>
          <a:p>
            <a:pPr lvl="2">
              <a:lnSpc>
                <a:spcPts val="550"/>
              </a:lnSpc>
              <a:spcBef>
                <a:spcPts val="14"/>
              </a:spcBef>
              <a:buClr>
                <a:srgbClr val="414042"/>
              </a:buClr>
              <a:buFont typeface="Arial"/>
              <a:buChar char="•"/>
            </a:pPr>
            <a:endParaRPr lang="en-US" sz="550" dirty="0" smtClean="0"/>
          </a:p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Future </a:t>
            </a:r>
            <a:r>
              <a:rPr lang="en-US" sz="2400" b="1" dirty="0" err="1" smtClean="0">
                <a:solidFill>
                  <a:srgbClr val="414042"/>
                </a:solidFill>
                <a:latin typeface="Arial"/>
                <a:cs typeface="Arial"/>
              </a:rPr>
              <a:t>grantsmanship</a:t>
            </a: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 potential</a:t>
            </a:r>
          </a:p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Plan open DB &amp; gaming &amp; iCloud or Crowdsourcing features.</a:t>
            </a:r>
            <a:endParaRPr lang="en-US" sz="2000" b="1" dirty="0" smtClean="0">
              <a:solidFill>
                <a:srgbClr val="414042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962256" y="6604203"/>
            <a:ext cx="138430" cy="2546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 smtClean="0">
                <a:solidFill>
                  <a:srgbClr val="929292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54519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502276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14</a:t>
            </a:fld>
            <a:endParaRPr lang="en-US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90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7" y="7874"/>
            <a:ext cx="504558" cy="275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825"/>
            <a:ext cx="12196572" cy="0"/>
          </a:xfrm>
          <a:custGeom>
            <a:avLst/>
            <a:gdLst/>
            <a:ahLst/>
            <a:cxnLst/>
            <a:rect l="l" t="t" r="r" b="b"/>
            <a:pathLst>
              <a:path w="12196572">
                <a:moveTo>
                  <a:pt x="0" y="0"/>
                </a:moveTo>
                <a:lnTo>
                  <a:pt x="1219657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761"/>
            <a:ext cx="0" cy="6856475"/>
          </a:xfrm>
          <a:custGeom>
            <a:avLst/>
            <a:gdLst/>
            <a:ahLst/>
            <a:cxnLst/>
            <a:rect l="l" t="t" r="r" b="b"/>
            <a:pathLst>
              <a:path h="6856475">
                <a:moveTo>
                  <a:pt x="0" y="0"/>
                </a:moveTo>
                <a:lnTo>
                  <a:pt x="0" y="68564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1" y="6857237"/>
            <a:ext cx="12196572" cy="0"/>
          </a:xfrm>
          <a:custGeom>
            <a:avLst/>
            <a:gdLst/>
            <a:ahLst/>
            <a:cxnLst/>
            <a:rect l="l" t="t" r="r" b="b"/>
            <a:pathLst>
              <a:path w="12196572">
                <a:moveTo>
                  <a:pt x="0" y="0"/>
                </a:moveTo>
                <a:lnTo>
                  <a:pt x="1219657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97270" y="761"/>
            <a:ext cx="0" cy="6856475"/>
          </a:xfrm>
          <a:custGeom>
            <a:avLst/>
            <a:gdLst/>
            <a:ahLst/>
            <a:cxnLst/>
            <a:rect l="l" t="t" r="r" b="b"/>
            <a:pathLst>
              <a:path h="6856475">
                <a:moveTo>
                  <a:pt x="0" y="0"/>
                </a:moveTo>
                <a:lnTo>
                  <a:pt x="0" y="68564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16995" y="7874"/>
            <a:ext cx="504571" cy="275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5128" y="10921"/>
            <a:ext cx="11938000" cy="5441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ts val="4285"/>
              </a:lnSpc>
              <a:tabLst>
                <a:tab pos="2670810" algn="l"/>
                <a:tab pos="4677410" algn="l"/>
                <a:tab pos="6201410" algn="l"/>
              </a:tabLst>
            </a:pPr>
            <a:r>
              <a:rPr lang="en-US" sz="3600" b="1" dirty="0" smtClean="0">
                <a:solidFill>
                  <a:srgbClr val="0070CE"/>
                </a:solidFill>
                <a:latin typeface="Arial"/>
                <a:cs typeface="Arial"/>
              </a:rPr>
              <a:t>Who Will Populate the SPT Data Base? II.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-160529" y="957942"/>
            <a:ext cx="12192000" cy="590634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Intend to hire four Work/Study students in Fall for one year each</a:t>
            </a:r>
          </a:p>
          <a:p>
            <a:pPr marL="1003300" marR="12700" lvl="1" indent="-381635">
              <a:lnSpc>
                <a:spcPct val="100000"/>
              </a:lnSpc>
              <a:spcBef>
                <a:spcPts val="484"/>
              </a:spcBef>
              <a:buClr>
                <a:srgbClr val="414042"/>
              </a:buClr>
              <a:buFont typeface="Arial"/>
              <a:buChar char="•"/>
              <a:tabLst>
                <a:tab pos="1003300" algn="l"/>
              </a:tabLst>
            </a:pPr>
            <a:r>
              <a:rPr lang="en-US" sz="2000" b="1" dirty="0" smtClean="0">
                <a:solidFill>
                  <a:srgbClr val="414042"/>
                </a:solidFill>
                <a:latin typeface="Arial"/>
                <a:cs typeface="Arial"/>
              </a:rPr>
              <a:t>One student will work 10 hours per week on programming &amp; populating its database</a:t>
            </a:r>
            <a:endParaRPr lang="en-US" dirty="0" smtClean="0">
              <a:latin typeface="Arial"/>
              <a:cs typeface="Arial"/>
            </a:endParaRPr>
          </a:p>
          <a:p>
            <a:pPr marL="1536700" lvl="2" indent="-304800">
              <a:lnSpc>
                <a:spcPct val="100000"/>
              </a:lnSpc>
              <a:spcBef>
                <a:spcPts val="439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Design &amp; Programming will be supervised by two systems engineers Richard Emerson &amp; Richard Martin </a:t>
            </a:r>
            <a:endParaRPr lang="en-US" sz="1800" dirty="0" smtClean="0">
              <a:latin typeface="Arial"/>
              <a:cs typeface="Arial"/>
            </a:endParaRPr>
          </a:p>
          <a:p>
            <a:pPr marL="1536700" lvl="2" indent="-304800">
              <a:lnSpc>
                <a:spcPct val="100000"/>
              </a:lnSpc>
              <a:spcBef>
                <a:spcPts val="43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Frequent feedback from users (see next slide) will characterize this period</a:t>
            </a:r>
            <a:endParaRPr lang="en-US" sz="1800" dirty="0" smtClean="0">
              <a:latin typeface="Arial"/>
              <a:cs typeface="Arial"/>
            </a:endParaRPr>
          </a:p>
          <a:p>
            <a:pPr marL="1003300" lvl="1" indent="-381635">
              <a:lnSpc>
                <a:spcPct val="100000"/>
              </a:lnSpc>
              <a:spcBef>
                <a:spcPts val="470"/>
              </a:spcBef>
              <a:buClr>
                <a:srgbClr val="414042"/>
              </a:buClr>
              <a:buFont typeface="Arial"/>
              <a:buChar char="•"/>
              <a:tabLst>
                <a:tab pos="1003300" algn="l"/>
              </a:tabLst>
            </a:pPr>
            <a:r>
              <a:rPr lang="en-US" sz="2000" b="1" spc="-10" dirty="0" smtClean="0">
                <a:solidFill>
                  <a:srgbClr val="414042"/>
                </a:solidFill>
                <a:latin typeface="Arial"/>
                <a:cs typeface="Arial"/>
              </a:rPr>
              <a:t>Second student will work 10 hours per week on Int’l Society for Systems Pathology (ISSP)</a:t>
            </a:r>
            <a:endParaRPr lang="en-US" dirty="0" smtClean="0">
              <a:latin typeface="Arial"/>
              <a:cs typeface="Arial"/>
            </a:endParaRP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Please attend next paper session, this conference, for information on formation of the new ISSP</a:t>
            </a:r>
          </a:p>
          <a:p>
            <a:pPr marL="1003300" lvl="1" indent="-381635">
              <a:lnSpc>
                <a:spcPct val="100000"/>
              </a:lnSpc>
              <a:spcBef>
                <a:spcPts val="470"/>
              </a:spcBef>
              <a:buClr>
                <a:srgbClr val="414042"/>
              </a:buClr>
              <a:buFont typeface="Arial"/>
              <a:buChar char="•"/>
              <a:tabLst>
                <a:tab pos="1003300" algn="l"/>
              </a:tabLst>
            </a:pPr>
            <a:r>
              <a:rPr lang="en-US" sz="2000" b="1" spc="-10" dirty="0" smtClean="0">
                <a:solidFill>
                  <a:srgbClr val="414042"/>
                </a:solidFill>
                <a:latin typeface="Arial"/>
                <a:cs typeface="Arial"/>
              </a:rPr>
              <a:t>Third student will work 10 hours per week on the website for Albert G. Wilson, past ISSS member and participant; this work will be entirely for the Wilson Trust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But much of Wilson Trust work will also finds its way into the SPT-RDB because of the late Wilson’s interests in GST and Systems science</a:t>
            </a:r>
          </a:p>
          <a:p>
            <a:pPr marL="1003300" lvl="1" indent="-381635">
              <a:lnSpc>
                <a:spcPct val="100000"/>
              </a:lnSpc>
              <a:spcBef>
                <a:spcPts val="470"/>
              </a:spcBef>
              <a:buClr>
                <a:srgbClr val="414042"/>
              </a:buClr>
              <a:buFont typeface="Arial"/>
              <a:buChar char="•"/>
              <a:tabLst>
                <a:tab pos="1003300" algn="l"/>
              </a:tabLst>
            </a:pPr>
            <a:r>
              <a:rPr lang="en-US" sz="2000" b="1" spc="-10" dirty="0" smtClean="0">
                <a:solidFill>
                  <a:srgbClr val="414042"/>
                </a:solidFill>
                <a:latin typeface="Arial"/>
                <a:cs typeface="Arial"/>
              </a:rPr>
              <a:t>Fourth student will work 10 hours per week purely on the Systems Processes Theory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sz="1800" i="1" dirty="0" smtClean="0">
                <a:solidFill>
                  <a:srgbClr val="414042"/>
                </a:solidFill>
                <a:latin typeface="Arial"/>
                <a:cs typeface="Arial"/>
              </a:rPr>
              <a:t>And that student will be also populating the SPT relational data base</a:t>
            </a:r>
          </a:p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These students, with Dr. T., will form the core of 1.5 person years of research and input over this next coming year; will be interesting to see productivity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But we assume there will be at least a dozen systems scientists and systems engineers supplementing their efforts</a:t>
            </a:r>
            <a:endParaRPr lang="en-US" sz="1800" i="1" dirty="0" smtClean="0">
              <a:solidFill>
                <a:srgbClr val="414042"/>
              </a:solidFill>
              <a:latin typeface="Arial"/>
              <a:cs typeface="Arial"/>
            </a:endParaRPr>
          </a:p>
          <a:p>
            <a:pPr marL="1003300" lvl="1" indent="-381635">
              <a:lnSpc>
                <a:spcPct val="100000"/>
              </a:lnSpc>
              <a:spcBef>
                <a:spcPts val="470"/>
              </a:spcBef>
              <a:buClr>
                <a:srgbClr val="414042"/>
              </a:buClr>
              <a:buFont typeface="Arial"/>
              <a:buChar char="•"/>
              <a:tabLst>
                <a:tab pos="1003300" algn="l"/>
              </a:tabLst>
            </a:pPr>
            <a:endParaRPr lang="en-US" sz="2000" b="1" spc="-10" dirty="0" smtClean="0">
              <a:solidFill>
                <a:srgbClr val="414042"/>
              </a:solidFill>
              <a:latin typeface="Arial"/>
              <a:cs typeface="Arial"/>
            </a:endParaRPr>
          </a:p>
          <a:p>
            <a:pPr lvl="2">
              <a:lnSpc>
                <a:spcPts val="550"/>
              </a:lnSpc>
              <a:spcBef>
                <a:spcPts val="14"/>
              </a:spcBef>
              <a:buClr>
                <a:srgbClr val="414042"/>
              </a:buClr>
              <a:buFont typeface="Arial"/>
              <a:buChar char="•"/>
            </a:pPr>
            <a:endParaRPr lang="en-US" sz="550" dirty="0" smtClean="0"/>
          </a:p>
        </p:txBody>
      </p:sp>
      <p:sp>
        <p:nvSpPr>
          <p:cNvPr id="14" name="object 14"/>
          <p:cNvSpPr txBox="1"/>
          <p:nvPr/>
        </p:nvSpPr>
        <p:spPr>
          <a:xfrm>
            <a:off x="11962256" y="6604203"/>
            <a:ext cx="138430" cy="2546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 smtClean="0">
                <a:solidFill>
                  <a:srgbClr val="929292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54519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502276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15</a:t>
            </a:fld>
            <a:endParaRPr lang="en-US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54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90286"/>
            <a:ext cx="12090400" cy="6342741"/>
          </a:xfrm>
        </p:spPr>
        <p:txBody>
          <a:bodyPr>
            <a:noAutofit/>
          </a:bodyPr>
          <a:lstStyle/>
          <a:p>
            <a:r>
              <a:rPr lang="en-US" sz="11500" b="1" smtClean="0">
                <a:latin typeface="Tahoma" charset="0"/>
                <a:ea typeface="Tahoma" charset="0"/>
                <a:cs typeface="Tahoma" charset="0"/>
              </a:rPr>
              <a:t>TRELLO</a:t>
            </a:r>
            <a:br>
              <a:rPr lang="en-US" sz="11500" b="1" smtClean="0">
                <a:latin typeface="Tahoma" charset="0"/>
                <a:ea typeface="Tahoma" charset="0"/>
                <a:cs typeface="Tahoma" charset="0"/>
              </a:rPr>
            </a:br>
            <a:r>
              <a:rPr lang="en-US" sz="11500" b="1" smtClean="0">
                <a:latin typeface="Tahoma" charset="0"/>
                <a:ea typeface="Tahoma" charset="0"/>
                <a:cs typeface="Tahoma" charset="0"/>
              </a:rPr>
              <a:t>PLANNING METHOD for </a:t>
            </a:r>
            <a:r>
              <a:rPr lang="en-US" sz="11500" b="1" dirty="0" smtClean="0">
                <a:latin typeface="Tahoma" charset="0"/>
                <a:ea typeface="Tahoma" charset="0"/>
                <a:cs typeface="Tahoma" charset="0"/>
              </a:rPr>
              <a:t>the SPT-RDB</a:t>
            </a:r>
            <a:endParaRPr lang="en-US" sz="11500" b="1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16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17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157" y="0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D29E7"/>
                </a:solidFill>
                <a:latin typeface="Arial" charset="0"/>
                <a:ea typeface="Arial" charset="0"/>
                <a:cs typeface="Arial" charset="0"/>
              </a:rPr>
              <a:t>What is Trello?  (Trello.com)</a:t>
            </a:r>
            <a:endParaRPr lang="en-US" b="1" dirty="0">
              <a:solidFill>
                <a:srgbClr val="4D29E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14" y="1112952"/>
            <a:ext cx="12152086" cy="4939506"/>
          </a:xfrm>
        </p:spPr>
        <p:txBody>
          <a:bodyPr>
            <a:normAutofit/>
          </a:bodyPr>
          <a:lstStyle/>
          <a:p>
            <a:r>
              <a:rPr lang="en-US" dirty="0" smtClean="0"/>
              <a:t>Besides the usual DB design, management, and programming tools &amp; techniques, our team (Emerson, Martin, Troncale) decided to use Trello for early planning</a:t>
            </a:r>
          </a:p>
          <a:p>
            <a:r>
              <a:rPr lang="en-US" dirty="0" smtClean="0"/>
              <a:t>Trello is a free web based program (premium version available) which electronically simulates a collection of bulletin boards containing</a:t>
            </a:r>
          </a:p>
          <a:p>
            <a:pPr lvl="1"/>
            <a:r>
              <a:rPr lang="en-US" dirty="0" smtClean="0"/>
              <a:t>Lists which contain </a:t>
            </a:r>
          </a:p>
          <a:p>
            <a:pPr lvl="2"/>
            <a:r>
              <a:rPr lang="en-US" dirty="0" smtClean="0"/>
              <a:t>Cards which contain </a:t>
            </a:r>
          </a:p>
          <a:p>
            <a:pPr lvl="3"/>
            <a:r>
              <a:rPr lang="en-US" dirty="0" smtClean="0"/>
              <a:t>Descriptions of tasks</a:t>
            </a:r>
          </a:p>
          <a:p>
            <a:pPr lvl="3"/>
            <a:r>
              <a:rPr lang="en-US" dirty="0" smtClean="0"/>
              <a:t>Conversations, questions and answers</a:t>
            </a:r>
          </a:p>
          <a:p>
            <a:pPr lvl="3"/>
            <a:r>
              <a:rPr lang="en-US" dirty="0" smtClean="0"/>
              <a:t>Checklists</a:t>
            </a:r>
          </a:p>
          <a:p>
            <a:pPr lvl="3"/>
            <a:r>
              <a:rPr lang="en-US" dirty="0" smtClean="0"/>
              <a:t>Due dates, assignments and status</a:t>
            </a:r>
          </a:p>
          <a:p>
            <a:pPr lvl="3"/>
            <a:r>
              <a:rPr lang="en-US" dirty="0" smtClean="0"/>
              <a:t>Links to additional information</a:t>
            </a:r>
          </a:p>
          <a:p>
            <a:pPr lvl="1"/>
            <a:r>
              <a:rPr lang="en-US" dirty="0" smtClean="0"/>
              <a:t>Cards can be moved between lists and boards</a:t>
            </a:r>
          </a:p>
          <a:p>
            <a:pPr lvl="1"/>
            <a:r>
              <a:rPr lang="en-US" dirty="0" smtClean="0"/>
              <a:t>Lists can be moved between boards</a:t>
            </a:r>
          </a:p>
          <a:p>
            <a:endParaRPr lang="en-US" dirty="0" smtClean="0"/>
          </a:p>
          <a:p>
            <a:pPr marL="1371600" lvl="3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0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91312" y="50356"/>
            <a:ext cx="10515600" cy="584823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Examples of Trello </a:t>
            </a:r>
            <a:r>
              <a:rPr lang="en-US" sz="3200" b="1" dirty="0" err="1" smtClean="0">
                <a:latin typeface="Arial" charset="0"/>
                <a:ea typeface="Arial" charset="0"/>
                <a:cs typeface="Arial" charset="0"/>
              </a:rPr>
              <a:t>mgmnt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 boards and lists cards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object 3"/>
          <p:cNvSpPr/>
          <p:nvPr/>
        </p:nvSpPr>
        <p:spPr>
          <a:xfrm>
            <a:off x="6410634" y="734530"/>
            <a:ext cx="5781366" cy="33595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-26683" y="821263"/>
            <a:ext cx="6735827" cy="25699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 txBox="1"/>
          <p:nvPr/>
        </p:nvSpPr>
        <p:spPr>
          <a:xfrm>
            <a:off x="1153996" y="2863647"/>
            <a:ext cx="3722157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90" dirty="0">
                <a:solidFill>
                  <a:srgbClr val="FFFF00"/>
                </a:solidFill>
                <a:latin typeface="Calibri"/>
                <a:cs typeface="Calibri"/>
              </a:rPr>
              <a:t>W</a:t>
            </a:r>
            <a:r>
              <a:rPr sz="2800" b="1" spc="-10" dirty="0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r>
              <a:rPr sz="2800" b="1" spc="-5" dirty="0">
                <a:solidFill>
                  <a:srgbClr val="FFFF00"/>
                </a:solidFill>
                <a:latin typeface="Calibri"/>
                <a:cs typeface="Calibri"/>
              </a:rPr>
              <a:t>itin</a:t>
            </a:r>
            <a:r>
              <a:rPr sz="2800" b="1" dirty="0">
                <a:solidFill>
                  <a:srgbClr val="FFFF00"/>
                </a:solidFill>
                <a:latin typeface="Calibri"/>
                <a:cs typeface="Calibri"/>
              </a:rPr>
              <a:t>g</a:t>
            </a:r>
            <a:r>
              <a:rPr sz="2800" b="1" spc="-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sz="2800" b="1" spc="-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sz="2800" b="1" spc="-5" dirty="0" smtClean="0">
                <a:solidFill>
                  <a:srgbClr val="FFFF00"/>
                </a:solidFill>
                <a:latin typeface="Calibri"/>
                <a:cs typeface="Calibri"/>
              </a:rPr>
              <a:t>paper or book</a:t>
            </a:r>
            <a:endParaRPr sz="2800" b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10" name="object 8"/>
          <p:cNvSpPr txBox="1"/>
          <p:nvPr/>
        </p:nvSpPr>
        <p:spPr>
          <a:xfrm>
            <a:off x="7933690" y="1717945"/>
            <a:ext cx="2589167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30" dirty="0">
                <a:latin typeface="Calibri"/>
                <a:cs typeface="Calibri"/>
              </a:rPr>
              <a:t>G</a:t>
            </a:r>
            <a:r>
              <a:rPr sz="3200" b="1" spc="-70" dirty="0">
                <a:latin typeface="Calibri"/>
                <a:cs typeface="Calibri"/>
              </a:rPr>
              <a:t>r</a:t>
            </a:r>
            <a:r>
              <a:rPr sz="3200" b="1" spc="-5" dirty="0">
                <a:latin typeface="Calibri"/>
                <a:cs typeface="Calibri"/>
              </a:rPr>
              <a:t>ou</a:t>
            </a:r>
            <a:r>
              <a:rPr sz="3200" b="1" dirty="0">
                <a:latin typeface="Calibri"/>
                <a:cs typeface="Calibri"/>
              </a:rPr>
              <a:t>p</a:t>
            </a:r>
            <a:r>
              <a:rPr sz="3200" b="1" spc="25" dirty="0">
                <a:latin typeface="Calibri"/>
                <a:cs typeface="Calibri"/>
              </a:rPr>
              <a:t> </a:t>
            </a:r>
            <a:r>
              <a:rPr sz="3200" b="1" spc="-25" dirty="0">
                <a:latin typeface="Calibri"/>
                <a:cs typeface="Calibri"/>
              </a:rPr>
              <a:t>P</a:t>
            </a:r>
            <a:r>
              <a:rPr sz="3200" b="1" spc="-70" dirty="0">
                <a:latin typeface="Calibri"/>
                <a:cs typeface="Calibri"/>
              </a:rPr>
              <a:t>r</a:t>
            </a:r>
            <a:r>
              <a:rPr sz="3200" b="1" spc="-5" dirty="0">
                <a:latin typeface="Calibri"/>
                <a:cs typeface="Calibri"/>
              </a:rPr>
              <a:t>o</a:t>
            </a:r>
            <a:r>
              <a:rPr sz="3200" b="1" dirty="0">
                <a:latin typeface="Calibri"/>
                <a:cs typeface="Calibri"/>
              </a:rPr>
              <a:t>j</a:t>
            </a:r>
            <a:r>
              <a:rPr sz="3200" b="1" spc="-20" dirty="0">
                <a:latin typeface="Calibri"/>
                <a:cs typeface="Calibri"/>
              </a:rPr>
              <a:t>ec</a:t>
            </a:r>
            <a:r>
              <a:rPr sz="3200" b="1" spc="-15" dirty="0">
                <a:latin typeface="Calibri"/>
                <a:cs typeface="Calibri"/>
              </a:rPr>
              <a:t>ts</a:t>
            </a:r>
            <a:r>
              <a:rPr sz="3200" b="1" spc="-10" dirty="0">
                <a:latin typeface="Calibri"/>
                <a:cs typeface="Calibri"/>
              </a:rPr>
              <a:t> </a:t>
            </a:r>
            <a:r>
              <a:rPr sz="3200" b="1" spc="-25" dirty="0">
                <a:latin typeface="Calibri"/>
                <a:cs typeface="Calibri"/>
              </a:rPr>
              <a:t>o</a:t>
            </a:r>
            <a:r>
              <a:rPr sz="3200" b="1" spc="-15" dirty="0">
                <a:latin typeface="Calibri"/>
                <a:cs typeface="Calibri"/>
              </a:rPr>
              <a:t>r</a:t>
            </a:r>
            <a:r>
              <a:rPr sz="3200" b="1" spc="5" dirty="0">
                <a:latin typeface="Calibri"/>
                <a:cs typeface="Calibri"/>
              </a:rPr>
              <a:t> </a:t>
            </a:r>
            <a:r>
              <a:rPr sz="3200" b="1" spc="-55" dirty="0">
                <a:latin typeface="Calibri"/>
                <a:cs typeface="Calibri"/>
              </a:rPr>
              <a:t>t</a:t>
            </a:r>
            <a:r>
              <a:rPr sz="3200" b="1" spc="-20" dirty="0">
                <a:latin typeface="Calibri"/>
                <a:cs typeface="Calibri"/>
              </a:rPr>
              <a:t>as</a:t>
            </a:r>
            <a:r>
              <a:rPr sz="3200" b="1" spc="-50" dirty="0">
                <a:latin typeface="Calibri"/>
                <a:cs typeface="Calibri"/>
              </a:rPr>
              <a:t>k</a:t>
            </a:r>
            <a:r>
              <a:rPr sz="3200" b="1" spc="-15" dirty="0">
                <a:latin typeface="Calibri"/>
                <a:cs typeface="Calibri"/>
              </a:rPr>
              <a:t>s</a:t>
            </a:r>
            <a:endParaRPr sz="3200" b="1" dirty="0">
              <a:latin typeface="Calibri"/>
              <a:cs typeface="Calibri"/>
            </a:endParaRPr>
          </a:p>
        </p:txBody>
      </p:sp>
      <p:sp>
        <p:nvSpPr>
          <p:cNvPr id="11" name="object 3"/>
          <p:cNvSpPr/>
          <p:nvPr/>
        </p:nvSpPr>
        <p:spPr>
          <a:xfrm>
            <a:off x="-1" y="3426355"/>
            <a:ext cx="7490145" cy="12938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/>
          <p:cNvSpPr/>
          <p:nvPr/>
        </p:nvSpPr>
        <p:spPr>
          <a:xfrm>
            <a:off x="3235437" y="4804229"/>
            <a:ext cx="8956564" cy="14567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08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9514" y="0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Example Conversation Card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27210" t="7752" r="27901" b="10137"/>
          <a:stretch/>
        </p:blipFill>
        <p:spPr bwMode="auto">
          <a:xfrm>
            <a:off x="6231649" y="964693"/>
            <a:ext cx="4799207" cy="5734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3"/>
          <a:srcRect l="26981" t="12094" r="28125" b="16579"/>
          <a:stretch/>
        </p:blipFill>
        <p:spPr bwMode="auto">
          <a:xfrm>
            <a:off x="782419" y="964693"/>
            <a:ext cx="5182949" cy="57419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4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13691"/>
            <a:ext cx="11963400" cy="55118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altLang="en-US" sz="3200" b="1" dirty="0" smtClean="0">
                <a:latin typeface="Arial" charset="0"/>
              </a:rPr>
              <a:t> Era of BIG DATA finally reaches GST Research</a:t>
            </a:r>
          </a:p>
          <a:p>
            <a:pPr lvl="1">
              <a:buFont typeface="Wingdings" charset="2"/>
              <a:buChar char="ü"/>
            </a:pPr>
            <a:r>
              <a:rPr lang="en-US" altLang="en-US" b="1" dirty="0">
                <a:latin typeface="Arial" charset="0"/>
              </a:rPr>
              <a:t> </a:t>
            </a:r>
            <a:r>
              <a:rPr lang="en-US" altLang="en-US" b="1" dirty="0" smtClean="0">
                <a:latin typeface="Arial" charset="0"/>
              </a:rPr>
              <a:t>Estimating the Current and Near Future Amount of Info in the SPT</a:t>
            </a:r>
          </a:p>
          <a:p>
            <a:pPr>
              <a:buFont typeface="Wingdings" charset="2"/>
              <a:buChar char="Ø"/>
            </a:pPr>
            <a:r>
              <a:rPr lang="en-US" altLang="en-US" sz="3200" b="1" dirty="0" smtClean="0">
                <a:latin typeface="Arial" charset="0"/>
              </a:rPr>
              <a:t> Anticipated SPT </a:t>
            </a:r>
            <a:r>
              <a:rPr lang="en-US" altLang="en-US" sz="3200" b="1" dirty="0" err="1" smtClean="0">
                <a:latin typeface="Arial" charset="0"/>
              </a:rPr>
              <a:t>DataBase</a:t>
            </a:r>
            <a:r>
              <a:rPr lang="en-US" altLang="en-US" sz="3200" b="1" dirty="0" smtClean="0">
                <a:latin typeface="Arial" charset="0"/>
              </a:rPr>
              <a:t> Features</a:t>
            </a:r>
            <a:endParaRPr lang="en-US" altLang="en-US" b="1" dirty="0" smtClean="0">
              <a:latin typeface="Arial" charset="0"/>
            </a:endParaRPr>
          </a:p>
          <a:p>
            <a:pPr lvl="1">
              <a:buFont typeface="Wingdings" charset="2"/>
              <a:buChar char="ü"/>
            </a:pPr>
            <a:r>
              <a:rPr lang="en-US" altLang="en-US" b="1" dirty="0" smtClean="0">
                <a:latin typeface="Arial" charset="0"/>
              </a:rPr>
              <a:t> Features Derive from the Internal Structure of, &amp; Linkages in SPT</a:t>
            </a:r>
          </a:p>
          <a:p>
            <a:pPr>
              <a:buFont typeface="Wingdings" charset="2"/>
              <a:buChar char="Ø"/>
            </a:pPr>
            <a:r>
              <a:rPr lang="en-US" altLang="en-US" sz="3200" b="1" dirty="0" smtClean="0">
                <a:latin typeface="Arial" charset="0"/>
              </a:rPr>
              <a:t> Who Will Populate the SPT Database? Where?</a:t>
            </a:r>
            <a:endParaRPr lang="en-US" altLang="en-US" b="1" dirty="0" smtClean="0">
              <a:latin typeface="Arial" charset="0"/>
            </a:endParaRPr>
          </a:p>
          <a:p>
            <a:pPr lvl="1">
              <a:buFont typeface="Wingdings" charset="2"/>
              <a:buChar char="ü"/>
            </a:pPr>
            <a:r>
              <a:rPr lang="en-US" altLang="en-US" b="1" dirty="0" smtClean="0">
                <a:latin typeface="Arial" charset="0"/>
              </a:rPr>
              <a:t> Staffing; Funding (Wilson Grant, INCOSE Foundation Grant)</a:t>
            </a:r>
          </a:p>
          <a:p>
            <a:pPr>
              <a:buFont typeface="Wingdings" charset="2"/>
              <a:buChar char="Ø"/>
            </a:pPr>
            <a:r>
              <a:rPr lang="en-US" altLang="en-US" sz="3200" b="1" dirty="0" smtClean="0">
                <a:latin typeface="Arial" charset="0"/>
              </a:rPr>
              <a:t> A Sample of </a:t>
            </a:r>
            <a:r>
              <a:rPr lang="en-US" altLang="en-US" sz="3200" b="1" dirty="0" err="1" smtClean="0">
                <a:latin typeface="Arial" charset="0"/>
              </a:rPr>
              <a:t>MxN</a:t>
            </a:r>
            <a:r>
              <a:rPr lang="en-US" altLang="en-US" sz="3200" b="1" dirty="0" smtClean="0">
                <a:latin typeface="Arial" charset="0"/>
              </a:rPr>
              <a:t> Matrices </a:t>
            </a:r>
            <a:r>
              <a:rPr lang="en-US" altLang="en-US" sz="3200" b="1" dirty="0" smtClean="0">
                <a:latin typeface="Arial" charset="0"/>
                <a:sym typeface="Wingdings"/>
              </a:rPr>
              <a:t> DB</a:t>
            </a:r>
            <a:endParaRPr lang="en-US" altLang="en-US" b="1" dirty="0" smtClean="0">
              <a:latin typeface="Arial" charset="0"/>
            </a:endParaRPr>
          </a:p>
          <a:p>
            <a:pPr lvl="1">
              <a:buFont typeface="Wingdings" charset="2"/>
              <a:buChar char="ü"/>
            </a:pPr>
            <a:r>
              <a:rPr lang="en-US" altLang="en-US" b="1" dirty="0" smtClean="0">
                <a:latin typeface="Arial" charset="0"/>
              </a:rPr>
              <a:t> Items in Info Categories for each SP; SP LP’s with other SP’s;</a:t>
            </a:r>
          </a:p>
          <a:p>
            <a:pPr>
              <a:buFont typeface="Wingdings" charset="2"/>
              <a:buChar char="Ø"/>
            </a:pPr>
            <a:r>
              <a:rPr lang="en-US" altLang="en-US" sz="3200" b="1" dirty="0" smtClean="0">
                <a:latin typeface="Arial" charset="0"/>
              </a:rPr>
              <a:t> Who Will Use the SPT-DB? For What Uses?</a:t>
            </a:r>
          </a:p>
          <a:p>
            <a:pPr lvl="1">
              <a:buFont typeface="Wingdings" charset="2"/>
              <a:buChar char="ü"/>
            </a:pPr>
            <a:r>
              <a:rPr lang="en-US" altLang="en-US" b="1" dirty="0" smtClean="0">
                <a:latin typeface="Arial" charset="0"/>
              </a:rPr>
              <a:t> Imaging the Users and Stakeholders; How Might They Use It</a:t>
            </a:r>
            <a:endParaRPr lang="en-US" altLang="en-US" dirty="0">
              <a:latin typeface="Arial" charset="0"/>
            </a:endParaRPr>
          </a:p>
          <a:p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-7620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chemeClr val="accent2"/>
                </a:solidFill>
                <a:latin typeface="Tahoma"/>
                <a:cs typeface="Tahoma"/>
              </a:rPr>
              <a:t>CONTENTS/OUTLINE I.</a:t>
            </a:r>
            <a:endParaRPr lang="en-US" sz="4400" b="1" dirty="0">
              <a:solidFill>
                <a:schemeClr val="accent2"/>
              </a:solidFill>
              <a:latin typeface="Tahoma"/>
              <a:cs typeface="Tahom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2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06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571" y="0"/>
            <a:ext cx="10515600" cy="56378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Why Use Trello?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12825"/>
            <a:ext cx="12075886" cy="4430032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800" b="1" dirty="0" smtClean="0"/>
              <a:t>Supports, simplifies, enables,  real-time collaboration </a:t>
            </a:r>
          </a:p>
          <a:p>
            <a:pPr lvl="1"/>
            <a:r>
              <a:rPr lang="en-US" sz="2800" b="1" dirty="0" smtClean="0"/>
              <a:t>Maintains a detailed History of activities &amp; their sequence</a:t>
            </a:r>
          </a:p>
          <a:p>
            <a:pPr lvl="1"/>
            <a:r>
              <a:rPr lang="en-US" sz="2800" b="1" dirty="0" smtClean="0"/>
              <a:t>Supports any process which can be represented by information on cards in lists on boards</a:t>
            </a:r>
          </a:p>
          <a:p>
            <a:pPr lvl="1"/>
            <a:r>
              <a:rPr lang="en-US" sz="2800" b="1" dirty="0" smtClean="0"/>
              <a:t>Can implement </a:t>
            </a:r>
          </a:p>
          <a:p>
            <a:pPr lvl="2"/>
            <a:r>
              <a:rPr lang="en-US" sz="2400" b="1" dirty="0" smtClean="0"/>
              <a:t>Task management</a:t>
            </a:r>
          </a:p>
          <a:p>
            <a:pPr lvl="2"/>
            <a:r>
              <a:rPr lang="en-US" sz="2400" b="1" dirty="0" smtClean="0"/>
              <a:t>Work flow</a:t>
            </a:r>
          </a:p>
          <a:p>
            <a:pPr lvl="2"/>
            <a:r>
              <a:rPr lang="en-US" sz="2400" b="1" dirty="0" smtClean="0"/>
              <a:t>Chats</a:t>
            </a:r>
          </a:p>
          <a:p>
            <a:pPr lvl="2"/>
            <a:r>
              <a:rPr lang="en-US" sz="2400" b="1" dirty="0" smtClean="0"/>
              <a:t>Kanban</a:t>
            </a:r>
          </a:p>
          <a:p>
            <a:pPr lvl="2"/>
            <a:r>
              <a:rPr lang="en-US" sz="2400" b="1" dirty="0" smtClean="0"/>
              <a:t>Agile</a:t>
            </a:r>
          </a:p>
          <a:p>
            <a:pPr lvl="2"/>
            <a:r>
              <a:rPr lang="en-US" sz="2400" b="1" dirty="0" smtClean="0"/>
              <a:t>Customer service tracking</a:t>
            </a:r>
          </a:p>
          <a:p>
            <a:pPr lvl="1"/>
            <a:r>
              <a:rPr lang="en-US" sz="2800" b="1" dirty="0" smtClean="0"/>
              <a:t>Simple and free; so very good </a:t>
            </a:r>
            <a:r>
              <a:rPr lang="en-US" sz="2800" b="1" dirty="0" err="1" smtClean="0"/>
              <a:t>cost:benefit</a:t>
            </a:r>
            <a:r>
              <a:rPr lang="en-US" sz="2800" b="1" dirty="0" smtClean="0"/>
              <a:t> ratio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06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18382"/>
            <a:ext cx="10515600" cy="66538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Example Trello Uses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6657" y="1201510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I (Emerson) have used Trello for:</a:t>
            </a:r>
          </a:p>
          <a:p>
            <a:pPr lvl="1"/>
            <a:r>
              <a:rPr lang="en-US" sz="2800" b="1" dirty="0" smtClean="0"/>
              <a:t>Customer response system—emails are logged and distributed to agents</a:t>
            </a:r>
          </a:p>
          <a:p>
            <a:pPr lvl="1"/>
            <a:r>
              <a:rPr lang="en-US" sz="2800" b="1" dirty="0" smtClean="0"/>
              <a:t>Software system development</a:t>
            </a:r>
          </a:p>
          <a:p>
            <a:pPr lvl="1"/>
            <a:r>
              <a:rPr lang="en-US" sz="2800" b="1" dirty="0" smtClean="0"/>
              <a:t>Project management</a:t>
            </a:r>
          </a:p>
          <a:p>
            <a:pPr lvl="1"/>
            <a:r>
              <a:rPr lang="en-US" sz="2800" b="1" dirty="0" smtClean="0"/>
              <a:t>Conference management</a:t>
            </a:r>
          </a:p>
          <a:p>
            <a:pPr lvl="1"/>
            <a:r>
              <a:rPr lang="en-US" sz="2800" b="1" dirty="0" smtClean="0"/>
              <a:t>Requirements collection, validation and management</a:t>
            </a:r>
            <a:endParaRPr lang="en-US" sz="2800" b="1" dirty="0"/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78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057" y="0"/>
            <a:ext cx="10515600" cy="650875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Arial" charset="0"/>
                <a:ea typeface="Arial" charset="0"/>
                <a:cs typeface="Arial" charset="0"/>
              </a:rPr>
              <a:t>Current Trello Stats for SPT-RDB Project</a:t>
            </a: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841828"/>
            <a:ext cx="12090400" cy="5805715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Team of Emerson &amp; Troncale first started face-to-face meetings (1/mo.)</a:t>
            </a:r>
          </a:p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But for frequent updates, too infrequent; Trello makes for much more frequent and directed </a:t>
            </a:r>
          </a:p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otal number of cards created so far </a:t>
            </a:r>
            <a:r>
              <a:rPr lang="en-US" sz="3500" b="1" dirty="0" smtClean="0">
                <a:latin typeface="Arial" charset="0"/>
                <a:ea typeface="Arial" charset="0"/>
                <a:cs typeface="Arial" charset="0"/>
              </a:rPr>
              <a:t>(~53)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for the SPT-RDB Design Project in the following lists</a:t>
            </a:r>
          </a:p>
          <a:p>
            <a:pPr lvl="1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Incoming (new tasks)</a:t>
            </a:r>
            <a:r>
              <a:rPr lang="mr-IN" b="1" dirty="0" smtClean="0">
                <a:latin typeface="Arial" charset="0"/>
                <a:ea typeface="Arial" charset="0"/>
                <a:cs typeface="Arial" charset="0"/>
              </a:rPr>
              <a:t>………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sz="3000" b="1" dirty="0" smtClean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lvl="1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Issues (broader concerns than tasks)</a:t>
            </a:r>
            <a:r>
              <a:rPr lang="mr-IN" b="1" dirty="0" smtClean="0">
                <a:latin typeface="Arial" charset="0"/>
                <a:ea typeface="Arial" charset="0"/>
                <a:cs typeface="Arial" charset="0"/>
              </a:rPr>
              <a:t>………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sz="3000" b="1" dirty="0" smtClean="0">
                <a:latin typeface="Arial" charset="0"/>
                <a:ea typeface="Arial" charset="0"/>
                <a:cs typeface="Arial" charset="0"/>
              </a:rPr>
              <a:t>3</a:t>
            </a:r>
          </a:p>
          <a:p>
            <a:pPr lvl="1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high priority (tasks that need to be done first)</a:t>
            </a:r>
            <a:r>
              <a:rPr lang="mr-IN" b="1" dirty="0" smtClean="0">
                <a:latin typeface="Arial" charset="0"/>
                <a:ea typeface="Arial" charset="0"/>
                <a:cs typeface="Arial" charset="0"/>
              </a:rPr>
              <a:t>………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sz="3000" b="1" dirty="0" smtClean="0">
                <a:latin typeface="Arial" charset="0"/>
                <a:ea typeface="Arial" charset="0"/>
                <a:cs typeface="Arial" charset="0"/>
              </a:rPr>
              <a:t>12</a:t>
            </a:r>
          </a:p>
          <a:p>
            <a:pPr lvl="1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low priority (later tasks in critical path)</a:t>
            </a:r>
            <a:r>
              <a:rPr lang="mr-IN" b="1" dirty="0" smtClean="0">
                <a:latin typeface="Arial" charset="0"/>
                <a:ea typeface="Arial" charset="0"/>
                <a:cs typeface="Arial" charset="0"/>
              </a:rPr>
              <a:t>………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15</a:t>
            </a:r>
          </a:p>
          <a:p>
            <a:pPr lvl="1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in process (tasks currently in progress)</a:t>
            </a:r>
            <a:r>
              <a:rPr lang="mr-IN" b="1" dirty="0" smtClean="0">
                <a:latin typeface="Arial" charset="0"/>
                <a:ea typeface="Arial" charset="0"/>
                <a:cs typeface="Arial" charset="0"/>
              </a:rPr>
              <a:t>……………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..</a:t>
            </a:r>
            <a:r>
              <a:rPr lang="en-US" sz="3000" b="1" dirty="0" smtClean="0">
                <a:latin typeface="Arial" charset="0"/>
                <a:ea typeface="Arial" charset="0"/>
                <a:cs typeface="Arial" charset="0"/>
              </a:rPr>
              <a:t>8</a:t>
            </a:r>
          </a:p>
          <a:p>
            <a:pPr lvl="1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Waiting (for assignment)</a:t>
            </a:r>
            <a:r>
              <a:rPr lang="mr-IN" b="1" dirty="0" smtClean="0">
                <a:latin typeface="Arial" charset="0"/>
                <a:ea typeface="Arial" charset="0"/>
                <a:cs typeface="Arial" charset="0"/>
              </a:rPr>
              <a:t>…………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..</a:t>
            </a:r>
            <a:r>
              <a:rPr lang="en-US" sz="3000" b="1" dirty="0" smtClean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lvl="1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Done (tasks from any list that are completed)</a:t>
            </a:r>
            <a:r>
              <a:rPr lang="mr-IN" b="1" dirty="0" smtClean="0">
                <a:latin typeface="Arial" charset="0"/>
                <a:ea typeface="Arial" charset="0"/>
                <a:cs typeface="Arial" charset="0"/>
              </a:rPr>
              <a:t>………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sz="3000" b="1" dirty="0" smtClean="0">
                <a:latin typeface="Arial" charset="0"/>
                <a:ea typeface="Arial" charset="0"/>
                <a:cs typeface="Arial" charset="0"/>
              </a:rPr>
              <a:t>13</a:t>
            </a:r>
          </a:p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Lists can be added, dropped and  rearranged as activity changes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90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16000"/>
            <a:ext cx="12090400" cy="5297714"/>
          </a:xfrm>
        </p:spPr>
        <p:txBody>
          <a:bodyPr>
            <a:noAutofit/>
          </a:bodyPr>
          <a:lstStyle/>
          <a:p>
            <a:r>
              <a:rPr lang="en-US" sz="11500" b="1" dirty="0" smtClean="0">
                <a:latin typeface="Tahoma" charset="0"/>
                <a:ea typeface="Tahoma" charset="0"/>
                <a:cs typeface="Tahoma" charset="0"/>
              </a:rPr>
              <a:t>M by N (</a:t>
            </a:r>
            <a:r>
              <a:rPr lang="en-US" sz="11500" b="1" dirty="0" err="1" smtClean="0">
                <a:latin typeface="Tahoma" charset="0"/>
                <a:ea typeface="Tahoma" charset="0"/>
                <a:cs typeface="Tahoma" charset="0"/>
              </a:rPr>
              <a:t>MxN</a:t>
            </a:r>
            <a:r>
              <a:rPr lang="en-US" sz="11500" b="1" dirty="0" smtClean="0">
                <a:latin typeface="Tahoma" charset="0"/>
                <a:ea typeface="Tahoma" charset="0"/>
                <a:cs typeface="Tahoma" charset="0"/>
              </a:rPr>
              <a:t>) MATRICES for the SPT-RDB</a:t>
            </a:r>
            <a:endParaRPr lang="en-US" sz="11500" b="1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1"/>
            <a:ext cx="2052783" cy="312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5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1"/>
          <p:cNvSpPr txBox="1"/>
          <p:nvPr/>
        </p:nvSpPr>
        <p:spPr>
          <a:xfrm>
            <a:off x="135128" y="10921"/>
            <a:ext cx="11938000" cy="5441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ts val="4285"/>
              </a:lnSpc>
              <a:tabLst>
                <a:tab pos="2670810" algn="l"/>
                <a:tab pos="4677410" algn="l"/>
                <a:tab pos="6201410" algn="l"/>
              </a:tabLst>
            </a:pPr>
            <a:r>
              <a:rPr lang="en-US" sz="3600" b="1" dirty="0" smtClean="0">
                <a:solidFill>
                  <a:srgbClr val="0070CE"/>
                </a:solidFill>
                <a:latin typeface="Arial"/>
                <a:cs typeface="Arial"/>
              </a:rPr>
              <a:t>M by N or </a:t>
            </a:r>
            <a:r>
              <a:rPr lang="en-US" sz="3600" b="1" dirty="0" err="1" smtClean="0">
                <a:solidFill>
                  <a:srgbClr val="0070CE"/>
                </a:solidFill>
                <a:latin typeface="Arial"/>
                <a:cs typeface="Arial"/>
              </a:rPr>
              <a:t>MxN</a:t>
            </a:r>
            <a:r>
              <a:rPr lang="en-US" sz="3600" b="1" dirty="0" smtClean="0">
                <a:solidFill>
                  <a:srgbClr val="0070CE"/>
                </a:solidFill>
                <a:latin typeface="Arial"/>
                <a:cs typeface="Arial"/>
              </a:rPr>
              <a:t> Matrices To Build SPT-DB I.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-20784" y="862789"/>
            <a:ext cx="12192000" cy="972456"/>
          </a:xfrm>
        </p:spPr>
        <p:txBody>
          <a:bodyPr>
            <a:normAutofit fontScale="92500"/>
          </a:bodyPr>
          <a:lstStyle/>
          <a:p>
            <a:pPr>
              <a:buFont typeface="Wingdings" charset="2"/>
              <a:buChar char="Ø"/>
            </a:pPr>
            <a:r>
              <a:rPr lang="en-US" altLang="en-US" sz="3200" b="1" dirty="0" smtClean="0">
                <a:latin typeface="Arial" charset="0"/>
              </a:rPr>
              <a:t> Can use series of these matrices in 2D to begin data capture</a:t>
            </a:r>
          </a:p>
          <a:p>
            <a:pPr lvl="1">
              <a:buFont typeface="Wingdings" charset="2"/>
              <a:buChar char="ü"/>
            </a:pPr>
            <a:r>
              <a:rPr lang="en-US" altLang="en-US" dirty="0">
                <a:latin typeface="Arial" charset="0"/>
              </a:rPr>
              <a:t> </a:t>
            </a:r>
            <a:r>
              <a:rPr lang="en-US" altLang="en-US" dirty="0" smtClean="0">
                <a:latin typeface="Arial" charset="0"/>
              </a:rPr>
              <a:t>Like Excel spreadsheets: each interstice is interaction between “M” and “N”</a:t>
            </a:r>
            <a:endParaRPr lang="en-US" altLang="en-US" sz="3200" dirty="0">
              <a:latin typeface="Arial" charset="0"/>
            </a:endParaRPr>
          </a:p>
          <a:p>
            <a:endParaRPr lang="en-US" altLang="en-US" dirty="0">
              <a:latin typeface="Arial" charset="0"/>
            </a:endParaRPr>
          </a:p>
          <a:p>
            <a:endParaRPr lang="en-US" alt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1"/>
            <a:ext cx="2052783" cy="312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7" y="1835245"/>
            <a:ext cx="7340107" cy="4436133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7685693" y="1705855"/>
            <a:ext cx="4506307" cy="5132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altLang="en-US" sz="3200" b="1" dirty="0" smtClean="0">
                <a:latin typeface="Arial" charset="0"/>
              </a:rPr>
              <a:t> Advantages</a:t>
            </a:r>
          </a:p>
          <a:p>
            <a:pPr lvl="1">
              <a:buFont typeface="Wingdings" charset="2"/>
              <a:buChar char="ü"/>
            </a:pPr>
            <a:r>
              <a:rPr lang="en-US" altLang="en-US" dirty="0" smtClean="0">
                <a:latin typeface="Arial" charset="0"/>
              </a:rPr>
              <a:t> well known</a:t>
            </a:r>
          </a:p>
          <a:p>
            <a:pPr lvl="1">
              <a:buFont typeface="Wingdings" charset="2"/>
              <a:buChar char="ü"/>
            </a:pPr>
            <a:r>
              <a:rPr lang="en-US" altLang="en-US" dirty="0" smtClean="0">
                <a:latin typeface="Arial" charset="0"/>
              </a:rPr>
              <a:t> easy to use</a:t>
            </a:r>
          </a:p>
          <a:p>
            <a:pPr lvl="1">
              <a:buFont typeface="Wingdings" charset="2"/>
              <a:buChar char="ü"/>
            </a:pPr>
            <a:r>
              <a:rPr lang="en-US" altLang="en-US" dirty="0" smtClean="0">
                <a:latin typeface="Arial" charset="0"/>
              </a:rPr>
              <a:t> can include very large amounts of data</a:t>
            </a:r>
          </a:p>
          <a:p>
            <a:pPr lvl="1">
              <a:buFont typeface="Wingdings" charset="2"/>
              <a:buChar char="ü"/>
            </a:pPr>
            <a:r>
              <a:rPr lang="en-US" altLang="en-US" dirty="0">
                <a:latin typeface="Arial" charset="0"/>
              </a:rPr>
              <a:t> </a:t>
            </a:r>
            <a:r>
              <a:rPr lang="en-US" altLang="en-US" dirty="0" smtClean="0">
                <a:latin typeface="Arial" charset="0"/>
              </a:rPr>
              <a:t>organizes data by choice of axes</a:t>
            </a:r>
          </a:p>
          <a:p>
            <a:pPr lvl="1">
              <a:buFont typeface="Wingdings" charset="2"/>
              <a:buChar char="ü"/>
            </a:pPr>
            <a:r>
              <a:rPr lang="en-US" altLang="en-US" dirty="0">
                <a:latin typeface="Arial" charset="0"/>
              </a:rPr>
              <a:t> </a:t>
            </a:r>
            <a:r>
              <a:rPr lang="en-US" altLang="en-US" dirty="0" smtClean="0">
                <a:latin typeface="Arial" charset="0"/>
              </a:rPr>
              <a:t>if we use clever strategy, meaningful juxtaposition brings meaning to data</a:t>
            </a:r>
          </a:p>
          <a:p>
            <a:pPr lvl="1">
              <a:buFont typeface="Wingdings" charset="2"/>
              <a:buChar char="ü"/>
            </a:pPr>
            <a:r>
              <a:rPr lang="en-US" altLang="en-US" dirty="0">
                <a:latin typeface="Arial" charset="0"/>
              </a:rPr>
              <a:t> </a:t>
            </a:r>
            <a:r>
              <a:rPr lang="en-US" altLang="en-US" dirty="0" smtClean="0">
                <a:latin typeface="Arial" charset="0"/>
              </a:rPr>
              <a:t>Can build networks of related information by expanding beyond 2D</a:t>
            </a:r>
          </a:p>
          <a:p>
            <a:endParaRPr lang="en-US" altLang="en-US" dirty="0" smtClean="0">
              <a:latin typeface="Arial" charset="0"/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028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  <p:bldP spid="12" grpId="0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943921" y="677250"/>
          <a:ext cx="8763000" cy="5730240"/>
        </p:xfrm>
        <a:graphic>
          <a:graphicData uri="http://schemas.openxmlformats.org/drawingml/2006/table">
            <a:tbl>
              <a:tblPr/>
              <a:tblGrid>
                <a:gridCol w="2190750"/>
                <a:gridCol w="2190750"/>
                <a:gridCol w="2190750"/>
                <a:gridCol w="2190750"/>
              </a:tblGrid>
              <a:tr h="1371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F9F9"/>
                        </a:buClr>
                        <a:buSzPct val="91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ook Antiqu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F9F9"/>
                        </a:buClr>
                        <a:buSzPct val="91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CASE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STUDY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ONE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F9F9"/>
                        </a:buClr>
                        <a:buSzPct val="91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CASE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STUDY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TWO…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F9F9"/>
                        </a:buClr>
                        <a:buSzPct val="91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…CASE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STUDY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71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F9F9"/>
                        </a:buClr>
                        <a:buSzPct val="91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IDENTIFYING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FEATURE ONE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F9F9"/>
                        </a:buClr>
                        <a:buSzPct val="91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F9F9"/>
                        </a:buClr>
                        <a:buSzPct val="91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F9F9"/>
                        </a:buClr>
                        <a:buSzPct val="91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6D3"/>
                    </a:solidFill>
                  </a:tcPr>
                </a:tc>
              </a:tr>
              <a:tr h="1371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F9F9"/>
                        </a:buClr>
                        <a:buSzPct val="91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IDENTIFYING FEATURE TWO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…TO ALL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FEATURES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F9F9"/>
                        </a:buClr>
                        <a:buSzPct val="91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F9F9"/>
                        </a:buClr>
                        <a:buSzPct val="91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F9F9"/>
                        </a:buClr>
                        <a:buSzPct val="91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3EA"/>
                    </a:solidFill>
                  </a:tcPr>
                </a:tc>
              </a:tr>
              <a:tr h="1371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F9F9"/>
                        </a:buClr>
                        <a:buSzPct val="91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IDENTIFYING </a:t>
                      </a:r>
                      <a:r>
                        <a:rPr kumimoji="0" lang="en-US" altLang="en-US" sz="2200" b="1" i="0" u="sng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FUNCTION</a:t>
                      </a:r>
                      <a:r>
                        <a:rPr kumimoji="0" lang="en-US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ONE…to all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FUNCTIONS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F9F9"/>
                        </a:buClr>
                        <a:buSzPct val="91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F9F9"/>
                        </a:buClr>
                        <a:buSzPct val="91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F9F9"/>
                        </a:buClr>
                        <a:buSzPct val="91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6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charset="0"/>
                          <a:ea typeface="ＭＳ Ｐゴシック" charset="-128"/>
                          <a:cs typeface="+mn-cs"/>
                        </a:rPr>
                        <a:t>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6D3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928664"/>
            <a:ext cx="29439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Recall the piece of a crucial </a:t>
            </a:r>
            <a:r>
              <a:rPr lang="en-US" sz="2000" b="1" dirty="0" err="1" smtClean="0"/>
              <a:t>MxN</a:t>
            </a:r>
            <a:r>
              <a:rPr lang="en-US" sz="2000" b="1" dirty="0" smtClean="0"/>
              <a:t> chart in the recent talk? It showed when (X) any particular case study (instantiation) or (phenomena) exhibited by science </a:t>
            </a:r>
            <a:r>
              <a:rPr lang="en-US" sz="2000" b="1" dirty="0" err="1" smtClean="0"/>
              <a:t>exp’t’n</a:t>
            </a:r>
            <a:r>
              <a:rPr lang="en-US" sz="2000" b="1" dirty="0" smtClean="0"/>
              <a:t> that one ID feature or function was indeed present. </a:t>
            </a:r>
            <a:r>
              <a:rPr lang="en-US" sz="2000" b="1" dirty="0"/>
              <a:t>T</a:t>
            </a:r>
            <a:r>
              <a:rPr lang="en-US" sz="2000" b="1" dirty="0" smtClean="0"/>
              <a:t>hat is also what this icon symbol below stands for. </a:t>
            </a:r>
            <a:endParaRPr lang="en-US" sz="2000" b="1" dirty="0"/>
          </a:p>
        </p:txBody>
      </p:sp>
      <p:grpSp>
        <p:nvGrpSpPr>
          <p:cNvPr id="10" name="Group 94"/>
          <p:cNvGrpSpPr>
            <a:grpSpLocks/>
          </p:cNvGrpSpPr>
          <p:nvPr/>
        </p:nvGrpSpPr>
        <p:grpSpPr bwMode="auto">
          <a:xfrm>
            <a:off x="398655" y="4788527"/>
            <a:ext cx="2146610" cy="1778620"/>
            <a:chOff x="990600" y="2743200"/>
            <a:chExt cx="2667000" cy="2209800"/>
          </a:xfrm>
        </p:grpSpPr>
        <p:grpSp>
          <p:nvGrpSpPr>
            <p:cNvPr id="11" name="Group 38"/>
            <p:cNvGrpSpPr>
              <a:grpSpLocks/>
            </p:cNvGrpSpPr>
            <p:nvPr/>
          </p:nvGrpSpPr>
          <p:grpSpPr bwMode="auto">
            <a:xfrm>
              <a:off x="990600" y="2743200"/>
              <a:ext cx="2667000" cy="2209800"/>
              <a:chOff x="685800" y="2819400"/>
              <a:chExt cx="2667000" cy="2209800"/>
            </a:xfrm>
          </p:grpSpPr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685800" y="2819400"/>
                <a:ext cx="2667000" cy="2209800"/>
              </a:xfrm>
              <a:prstGeom prst="rect">
                <a:avLst/>
              </a:prstGeom>
              <a:solidFill>
                <a:srgbClr val="7E4E99"/>
              </a:solidFill>
              <a:ln w="12700">
                <a:solidFill>
                  <a:schemeClr val="tx1">
                    <a:alpha val="65881"/>
                  </a:schemeClr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accent1"/>
                </a:outerShdw>
              </a:effec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Book Antiqua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Book Antiqua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 Antiqua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Book Antiqua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Book Antiqua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ook Antiqua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ook Antiqua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ook Antiqua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ook Antiqua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grpSp>
            <p:nvGrpSpPr>
              <p:cNvPr id="14" name="Group 40"/>
              <p:cNvGrpSpPr>
                <a:grpSpLocks/>
              </p:cNvGrpSpPr>
              <p:nvPr/>
            </p:nvGrpSpPr>
            <p:grpSpPr bwMode="auto">
              <a:xfrm>
                <a:off x="838200" y="2895600"/>
                <a:ext cx="2362200" cy="2057400"/>
                <a:chOff x="0" y="4800600"/>
                <a:chExt cx="2362200" cy="2057400"/>
              </a:xfrm>
            </p:grpSpPr>
            <p:pic>
              <p:nvPicPr>
                <p:cNvPr id="15" name="Picture 4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800600"/>
                  <a:ext cx="2250281" cy="2057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6" name="Group 14"/>
                <p:cNvGrpSpPr>
                  <a:grpSpLocks/>
                </p:cNvGrpSpPr>
                <p:nvPr/>
              </p:nvGrpSpPr>
              <p:grpSpPr bwMode="auto">
                <a:xfrm>
                  <a:off x="1143000" y="4800600"/>
                  <a:ext cx="228600" cy="228600"/>
                  <a:chOff x="2209800" y="2514600"/>
                  <a:chExt cx="228600" cy="228600"/>
                </a:xfrm>
              </p:grpSpPr>
              <p:cxnSp>
                <p:nvCxnSpPr>
                  <p:cNvPr id="44" name="Straight Connector 7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2171700" y="2628900"/>
                    <a:ext cx="152400" cy="76200"/>
                  </a:xfrm>
                  <a:prstGeom prst="line">
                    <a:avLst/>
                  </a:prstGeom>
                  <a:noFill/>
                  <a:ln w="57150">
                    <a:solidFill>
                      <a:srgbClr val="6BB1C9">
                        <a:alpha val="67842"/>
                      </a:srgbClr>
                    </a:solidFill>
                    <a:round/>
                    <a:headEnd/>
                    <a:tailEnd/>
                  </a:ln>
                  <a:effectLst>
                    <a:outerShdw blurRad="63500" dist="107763" dir="2700000" algn="ctr" rotWithShape="0">
                      <a:schemeClr val="accent1"/>
                    </a:outerShdw>
                  </a:effectLst>
                </p:spPr>
              </p:cxnSp>
              <p:cxnSp>
                <p:nvCxnSpPr>
                  <p:cNvPr id="45" name="Straight Connector 9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247900" y="2552700"/>
                    <a:ext cx="228600" cy="152400"/>
                  </a:xfrm>
                  <a:prstGeom prst="line">
                    <a:avLst/>
                  </a:prstGeom>
                  <a:noFill/>
                  <a:ln w="57150">
                    <a:solidFill>
                      <a:srgbClr val="6BB1C9">
                        <a:alpha val="67842"/>
                      </a:srgbClr>
                    </a:solidFill>
                    <a:round/>
                    <a:headEnd/>
                    <a:tailEnd/>
                  </a:ln>
                  <a:effectLst>
                    <a:outerShdw blurRad="63500" dist="107763" dir="2700000" algn="ctr" rotWithShape="0">
                      <a:schemeClr val="accent1"/>
                    </a:outerShdw>
                  </a:effectLst>
                </p:spPr>
              </p:cxnSp>
            </p:grpSp>
            <p:grpSp>
              <p:nvGrpSpPr>
                <p:cNvPr id="17" name="Group 15"/>
                <p:cNvGrpSpPr>
                  <a:grpSpLocks/>
                </p:cNvGrpSpPr>
                <p:nvPr/>
              </p:nvGrpSpPr>
              <p:grpSpPr bwMode="auto">
                <a:xfrm>
                  <a:off x="1752600" y="5029200"/>
                  <a:ext cx="228600" cy="228600"/>
                  <a:chOff x="2209800" y="2514600"/>
                  <a:chExt cx="228600" cy="228600"/>
                </a:xfrm>
              </p:grpSpPr>
              <p:cxnSp>
                <p:nvCxnSpPr>
                  <p:cNvPr id="42" name="Straight Connector 41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2171700" y="2628900"/>
                    <a:ext cx="152400" cy="76200"/>
                  </a:xfrm>
                  <a:prstGeom prst="line">
                    <a:avLst/>
                  </a:prstGeom>
                  <a:noFill/>
                  <a:ln w="57150">
                    <a:solidFill>
                      <a:srgbClr val="6BB1C9">
                        <a:alpha val="67842"/>
                      </a:srgbClr>
                    </a:solidFill>
                    <a:round/>
                    <a:headEnd/>
                    <a:tailEnd/>
                  </a:ln>
                  <a:effectLst>
                    <a:outerShdw blurRad="63500" dist="107763" dir="2700000" algn="ctr" rotWithShape="0">
                      <a:schemeClr val="accent1"/>
                    </a:outerShdw>
                  </a:effectLst>
                </p:spPr>
              </p:cxnSp>
              <p:cxnSp>
                <p:nvCxnSpPr>
                  <p:cNvPr id="43" name="Straight Connector 42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247900" y="2552700"/>
                    <a:ext cx="228600" cy="152400"/>
                  </a:xfrm>
                  <a:prstGeom prst="line">
                    <a:avLst/>
                  </a:prstGeom>
                  <a:noFill/>
                  <a:ln w="57150">
                    <a:solidFill>
                      <a:srgbClr val="6BB1C9">
                        <a:alpha val="67842"/>
                      </a:srgbClr>
                    </a:solidFill>
                    <a:round/>
                    <a:headEnd/>
                    <a:tailEnd/>
                  </a:ln>
                  <a:effectLst>
                    <a:outerShdw blurRad="63500" dist="107763" dir="2700000" algn="ctr" rotWithShape="0">
                      <a:schemeClr val="accent1"/>
                    </a:outerShdw>
                  </a:effectLst>
                </p:spPr>
              </p:cxnSp>
            </p:grpSp>
            <p:grpSp>
              <p:nvGrpSpPr>
                <p:cNvPr id="18" name="Group 18"/>
                <p:cNvGrpSpPr>
                  <a:grpSpLocks/>
                </p:cNvGrpSpPr>
                <p:nvPr/>
              </p:nvGrpSpPr>
              <p:grpSpPr bwMode="auto">
                <a:xfrm>
                  <a:off x="2133600" y="5715000"/>
                  <a:ext cx="228600" cy="228600"/>
                  <a:chOff x="2209800" y="2514600"/>
                  <a:chExt cx="228600" cy="228600"/>
                </a:xfrm>
              </p:grpSpPr>
              <p:cxnSp>
                <p:nvCxnSpPr>
                  <p:cNvPr id="40" name="Straight Connector 39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2171700" y="2628900"/>
                    <a:ext cx="152400" cy="76200"/>
                  </a:xfrm>
                  <a:prstGeom prst="line">
                    <a:avLst/>
                  </a:prstGeom>
                  <a:noFill/>
                  <a:ln w="57150">
                    <a:solidFill>
                      <a:srgbClr val="6BB1C9">
                        <a:alpha val="67842"/>
                      </a:srgbClr>
                    </a:solidFill>
                    <a:round/>
                    <a:headEnd/>
                    <a:tailEnd/>
                  </a:ln>
                  <a:effectLst>
                    <a:outerShdw blurRad="63500" dist="107763" dir="2700000" algn="ctr" rotWithShape="0">
                      <a:schemeClr val="accent1"/>
                    </a:outerShdw>
                  </a:effectLst>
                </p:spPr>
              </p:cxnSp>
              <p:cxnSp>
                <p:nvCxnSpPr>
                  <p:cNvPr id="41" name="Straight Connector 40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247900" y="2552700"/>
                    <a:ext cx="228600" cy="152400"/>
                  </a:xfrm>
                  <a:prstGeom prst="line">
                    <a:avLst/>
                  </a:prstGeom>
                  <a:noFill/>
                  <a:ln w="57150">
                    <a:solidFill>
                      <a:srgbClr val="6BB1C9">
                        <a:alpha val="67842"/>
                      </a:srgbClr>
                    </a:solidFill>
                    <a:round/>
                    <a:headEnd/>
                    <a:tailEnd/>
                  </a:ln>
                  <a:effectLst>
                    <a:outerShdw blurRad="63500" dist="107763" dir="2700000" algn="ctr" rotWithShape="0">
                      <a:schemeClr val="accent1"/>
                    </a:outerShdw>
                  </a:effectLst>
                </p:spPr>
              </p:cxnSp>
            </p:grpSp>
            <p:grpSp>
              <p:nvGrpSpPr>
                <p:cNvPr id="19" name="Group 21"/>
                <p:cNvGrpSpPr>
                  <a:grpSpLocks/>
                </p:cNvGrpSpPr>
                <p:nvPr/>
              </p:nvGrpSpPr>
              <p:grpSpPr bwMode="auto">
                <a:xfrm>
                  <a:off x="1143000" y="6324600"/>
                  <a:ext cx="228600" cy="228600"/>
                  <a:chOff x="2209800" y="2514600"/>
                  <a:chExt cx="228600" cy="228600"/>
                </a:xfrm>
              </p:grpSpPr>
              <p:cxnSp>
                <p:nvCxnSpPr>
                  <p:cNvPr id="38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2171700" y="2628900"/>
                    <a:ext cx="152400" cy="76200"/>
                  </a:xfrm>
                  <a:prstGeom prst="line">
                    <a:avLst/>
                  </a:prstGeom>
                  <a:noFill/>
                  <a:ln w="57150">
                    <a:solidFill>
                      <a:srgbClr val="6BB1C9">
                        <a:alpha val="67842"/>
                      </a:srgbClr>
                    </a:solidFill>
                    <a:round/>
                    <a:headEnd/>
                    <a:tailEnd/>
                  </a:ln>
                  <a:effectLst>
                    <a:outerShdw blurRad="63500" dist="107763" dir="2700000" algn="ctr" rotWithShape="0">
                      <a:schemeClr val="accent1"/>
                    </a:outerShdw>
                  </a:effectLst>
                </p:spPr>
              </p:cxnSp>
              <p:cxnSp>
                <p:nvCxnSpPr>
                  <p:cNvPr id="39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247900" y="2552700"/>
                    <a:ext cx="228600" cy="152400"/>
                  </a:xfrm>
                  <a:prstGeom prst="line">
                    <a:avLst/>
                  </a:prstGeom>
                  <a:noFill/>
                  <a:ln w="57150">
                    <a:solidFill>
                      <a:srgbClr val="6BB1C9">
                        <a:alpha val="67842"/>
                      </a:srgbClr>
                    </a:solidFill>
                    <a:round/>
                    <a:headEnd/>
                    <a:tailEnd/>
                  </a:ln>
                  <a:effectLst>
                    <a:outerShdw blurRad="63500" dist="107763" dir="2700000" algn="ctr" rotWithShape="0">
                      <a:schemeClr val="accent1"/>
                    </a:outerShdw>
                  </a:effectLst>
                </p:spPr>
              </p:cxnSp>
            </p:grpSp>
            <p:grpSp>
              <p:nvGrpSpPr>
                <p:cNvPr id="20" name="Group 24"/>
                <p:cNvGrpSpPr>
                  <a:grpSpLocks/>
                </p:cNvGrpSpPr>
                <p:nvPr/>
              </p:nvGrpSpPr>
              <p:grpSpPr bwMode="auto">
                <a:xfrm>
                  <a:off x="762000" y="6096000"/>
                  <a:ext cx="228600" cy="228600"/>
                  <a:chOff x="2209800" y="2514600"/>
                  <a:chExt cx="228600" cy="228600"/>
                </a:xfrm>
              </p:grpSpPr>
              <p:cxnSp>
                <p:nvCxnSpPr>
                  <p:cNvPr id="36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2171700" y="2628900"/>
                    <a:ext cx="152400" cy="76200"/>
                  </a:xfrm>
                  <a:prstGeom prst="line">
                    <a:avLst/>
                  </a:prstGeom>
                  <a:noFill/>
                  <a:ln w="57150">
                    <a:solidFill>
                      <a:srgbClr val="6BB1C9">
                        <a:alpha val="67842"/>
                      </a:srgbClr>
                    </a:solidFill>
                    <a:round/>
                    <a:headEnd/>
                    <a:tailEnd/>
                  </a:ln>
                  <a:effectLst>
                    <a:outerShdw blurRad="63500" dist="107763" dir="2700000" algn="ctr" rotWithShape="0">
                      <a:schemeClr val="accent1"/>
                    </a:outerShdw>
                  </a:effectLst>
                </p:spPr>
              </p:cxnSp>
              <p:cxnSp>
                <p:nvCxnSpPr>
                  <p:cNvPr id="37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247900" y="2552700"/>
                    <a:ext cx="228600" cy="152400"/>
                  </a:xfrm>
                  <a:prstGeom prst="line">
                    <a:avLst/>
                  </a:prstGeom>
                  <a:noFill/>
                  <a:ln w="57150">
                    <a:solidFill>
                      <a:srgbClr val="6BB1C9">
                        <a:alpha val="67842"/>
                      </a:srgbClr>
                    </a:solidFill>
                    <a:round/>
                    <a:headEnd/>
                    <a:tailEnd/>
                  </a:ln>
                  <a:effectLst>
                    <a:outerShdw blurRad="63500" dist="107763" dir="2700000" algn="ctr" rotWithShape="0">
                      <a:schemeClr val="accent1"/>
                    </a:outerShdw>
                  </a:effectLst>
                </p:spPr>
              </p:cxnSp>
            </p:grpSp>
            <p:grpSp>
              <p:nvGrpSpPr>
                <p:cNvPr id="21" name="Group 27"/>
                <p:cNvGrpSpPr>
                  <a:grpSpLocks/>
                </p:cNvGrpSpPr>
                <p:nvPr/>
              </p:nvGrpSpPr>
              <p:grpSpPr bwMode="auto">
                <a:xfrm>
                  <a:off x="304800" y="5867400"/>
                  <a:ext cx="228600" cy="228600"/>
                  <a:chOff x="2209800" y="2514600"/>
                  <a:chExt cx="228600" cy="228600"/>
                </a:xfrm>
              </p:grpSpPr>
              <p:cxnSp>
                <p:nvCxnSpPr>
                  <p:cNvPr id="34" name="Straight Connector 33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2171700" y="2628900"/>
                    <a:ext cx="152400" cy="76200"/>
                  </a:xfrm>
                  <a:prstGeom prst="line">
                    <a:avLst/>
                  </a:prstGeom>
                  <a:noFill/>
                  <a:ln w="57150">
                    <a:solidFill>
                      <a:srgbClr val="6BB1C9">
                        <a:alpha val="67842"/>
                      </a:srgbClr>
                    </a:solidFill>
                    <a:round/>
                    <a:headEnd/>
                    <a:tailEnd/>
                  </a:ln>
                  <a:effectLst>
                    <a:outerShdw blurRad="63500" dist="107763" dir="2700000" algn="ctr" rotWithShape="0">
                      <a:schemeClr val="accent1"/>
                    </a:outerShdw>
                  </a:effectLst>
                </p:spPr>
              </p:cxnSp>
              <p:cxnSp>
                <p:nvCxnSpPr>
                  <p:cNvPr id="35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247900" y="2552700"/>
                    <a:ext cx="228600" cy="152400"/>
                  </a:xfrm>
                  <a:prstGeom prst="line">
                    <a:avLst/>
                  </a:prstGeom>
                  <a:noFill/>
                  <a:ln w="57150">
                    <a:solidFill>
                      <a:srgbClr val="6BB1C9">
                        <a:alpha val="67842"/>
                      </a:srgbClr>
                    </a:solidFill>
                    <a:round/>
                    <a:headEnd/>
                    <a:tailEnd/>
                  </a:ln>
                  <a:effectLst>
                    <a:outerShdw blurRad="63500" dist="107763" dir="2700000" algn="ctr" rotWithShape="0">
                      <a:schemeClr val="accent1"/>
                    </a:outerShdw>
                  </a:effectLst>
                </p:spPr>
              </p:cxnSp>
            </p:grpSp>
            <p:grpSp>
              <p:nvGrpSpPr>
                <p:cNvPr id="22" name="Group 30"/>
                <p:cNvGrpSpPr>
                  <a:grpSpLocks/>
                </p:cNvGrpSpPr>
                <p:nvPr/>
              </p:nvGrpSpPr>
              <p:grpSpPr bwMode="auto">
                <a:xfrm>
                  <a:off x="228600" y="5486400"/>
                  <a:ext cx="228600" cy="228600"/>
                  <a:chOff x="2209800" y="2514600"/>
                  <a:chExt cx="228600" cy="228600"/>
                </a:xfrm>
              </p:grpSpPr>
              <p:cxnSp>
                <p:nvCxnSpPr>
                  <p:cNvPr id="32" name="Straight Connector 31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2171700" y="2628900"/>
                    <a:ext cx="152400" cy="76200"/>
                  </a:xfrm>
                  <a:prstGeom prst="line">
                    <a:avLst/>
                  </a:prstGeom>
                  <a:noFill/>
                  <a:ln w="57150">
                    <a:solidFill>
                      <a:srgbClr val="6BB1C9">
                        <a:alpha val="67842"/>
                      </a:srgbClr>
                    </a:solidFill>
                    <a:round/>
                    <a:headEnd/>
                    <a:tailEnd/>
                  </a:ln>
                  <a:effectLst>
                    <a:outerShdw blurRad="63500" dist="107763" dir="2700000" algn="ctr" rotWithShape="0">
                      <a:schemeClr val="accent1"/>
                    </a:outerShdw>
                  </a:effectLst>
                </p:spPr>
              </p:cxnSp>
              <p:cxnSp>
                <p:nvCxnSpPr>
                  <p:cNvPr id="33" name="Straight Connector 32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247900" y="2552700"/>
                    <a:ext cx="228600" cy="152400"/>
                  </a:xfrm>
                  <a:prstGeom prst="line">
                    <a:avLst/>
                  </a:prstGeom>
                  <a:noFill/>
                  <a:ln w="57150">
                    <a:solidFill>
                      <a:srgbClr val="6BB1C9">
                        <a:alpha val="67842"/>
                      </a:srgbClr>
                    </a:solidFill>
                    <a:round/>
                    <a:headEnd/>
                    <a:tailEnd/>
                  </a:ln>
                  <a:effectLst>
                    <a:outerShdw blurRad="63500" dist="107763" dir="2700000" algn="ctr" rotWithShape="0">
                      <a:schemeClr val="accent1"/>
                    </a:outerShdw>
                  </a:effectLst>
                </p:spPr>
              </p:cxnSp>
            </p:grpSp>
            <p:grpSp>
              <p:nvGrpSpPr>
                <p:cNvPr id="23" name="Group 33"/>
                <p:cNvGrpSpPr>
                  <a:grpSpLocks/>
                </p:cNvGrpSpPr>
                <p:nvPr/>
              </p:nvGrpSpPr>
              <p:grpSpPr bwMode="auto">
                <a:xfrm>
                  <a:off x="685800" y="4953000"/>
                  <a:ext cx="228600" cy="228600"/>
                  <a:chOff x="2209800" y="2514600"/>
                  <a:chExt cx="228600" cy="228600"/>
                </a:xfrm>
              </p:grpSpPr>
              <p:cxnSp>
                <p:nvCxnSpPr>
                  <p:cNvPr id="30" name="Straight Connector 29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2171700" y="2628900"/>
                    <a:ext cx="152400" cy="76200"/>
                  </a:xfrm>
                  <a:prstGeom prst="line">
                    <a:avLst/>
                  </a:prstGeom>
                  <a:noFill/>
                  <a:ln w="57150">
                    <a:solidFill>
                      <a:srgbClr val="6BB1C9">
                        <a:alpha val="67842"/>
                      </a:srgbClr>
                    </a:solidFill>
                    <a:round/>
                    <a:headEnd/>
                    <a:tailEnd/>
                  </a:ln>
                  <a:effectLst>
                    <a:outerShdw blurRad="63500" dist="107763" dir="2700000" algn="ctr" rotWithShape="0">
                      <a:schemeClr val="accent1"/>
                    </a:outerShdw>
                  </a:effectLst>
                </p:spPr>
              </p:cxnSp>
              <p:cxnSp>
                <p:nvCxnSpPr>
                  <p:cNvPr id="31" name="Straight Connector 30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247900" y="2552700"/>
                    <a:ext cx="228600" cy="152400"/>
                  </a:xfrm>
                  <a:prstGeom prst="line">
                    <a:avLst/>
                  </a:prstGeom>
                  <a:noFill/>
                  <a:ln w="57150">
                    <a:solidFill>
                      <a:srgbClr val="6BB1C9">
                        <a:alpha val="67842"/>
                      </a:srgbClr>
                    </a:solidFill>
                    <a:round/>
                    <a:headEnd/>
                    <a:tailEnd/>
                  </a:ln>
                  <a:effectLst>
                    <a:outerShdw blurRad="63500" dist="107763" dir="2700000" algn="ctr" rotWithShape="0">
                      <a:schemeClr val="accent1"/>
                    </a:outerShdw>
                  </a:effectLst>
                </p:spPr>
              </p:cxnSp>
            </p:grpSp>
            <p:grpSp>
              <p:nvGrpSpPr>
                <p:cNvPr id="24" name="Group 36"/>
                <p:cNvGrpSpPr>
                  <a:grpSpLocks/>
                </p:cNvGrpSpPr>
                <p:nvPr/>
              </p:nvGrpSpPr>
              <p:grpSpPr bwMode="auto">
                <a:xfrm>
                  <a:off x="1676400" y="6019800"/>
                  <a:ext cx="228600" cy="228600"/>
                  <a:chOff x="2209800" y="2514600"/>
                  <a:chExt cx="228600" cy="228600"/>
                </a:xfrm>
              </p:grpSpPr>
              <p:cxnSp>
                <p:nvCxnSpPr>
                  <p:cNvPr id="28" name="Straight Connector 27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2171700" y="2628900"/>
                    <a:ext cx="152400" cy="76200"/>
                  </a:xfrm>
                  <a:prstGeom prst="line">
                    <a:avLst/>
                  </a:prstGeom>
                  <a:noFill/>
                  <a:ln w="57150">
                    <a:solidFill>
                      <a:srgbClr val="6BB1C9">
                        <a:alpha val="67842"/>
                      </a:srgbClr>
                    </a:solidFill>
                    <a:round/>
                    <a:headEnd/>
                    <a:tailEnd/>
                  </a:ln>
                  <a:effectLst>
                    <a:outerShdw blurRad="63500" dist="107763" dir="2700000" algn="ctr" rotWithShape="0">
                      <a:schemeClr val="accent1"/>
                    </a:outerShdw>
                  </a:effectLst>
                </p:spPr>
              </p:cxnSp>
              <p:cxnSp>
                <p:nvCxnSpPr>
                  <p:cNvPr id="29" name="Straight Connector 2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247900" y="2552700"/>
                    <a:ext cx="228600" cy="152400"/>
                  </a:xfrm>
                  <a:prstGeom prst="line">
                    <a:avLst/>
                  </a:prstGeom>
                  <a:noFill/>
                  <a:ln w="57150">
                    <a:solidFill>
                      <a:srgbClr val="6BB1C9">
                        <a:alpha val="67842"/>
                      </a:srgbClr>
                    </a:solidFill>
                    <a:round/>
                    <a:headEnd/>
                    <a:tailEnd/>
                  </a:ln>
                  <a:effectLst>
                    <a:outerShdw blurRad="63500" dist="107763" dir="2700000" algn="ctr" rotWithShape="0">
                      <a:schemeClr val="accent1"/>
                    </a:outerShdw>
                  </a:effectLst>
                </p:spPr>
              </p:cxnSp>
            </p:grpSp>
            <p:grpSp>
              <p:nvGrpSpPr>
                <p:cNvPr id="25" name="Group 39"/>
                <p:cNvGrpSpPr>
                  <a:grpSpLocks/>
                </p:cNvGrpSpPr>
                <p:nvPr/>
              </p:nvGrpSpPr>
              <p:grpSpPr bwMode="auto">
                <a:xfrm>
                  <a:off x="2133600" y="5410200"/>
                  <a:ext cx="228600" cy="228600"/>
                  <a:chOff x="2209800" y="2514600"/>
                  <a:chExt cx="228600" cy="228600"/>
                </a:xfrm>
              </p:grpSpPr>
              <p:cxnSp>
                <p:nvCxnSpPr>
                  <p:cNvPr id="26" name="Straight Connector 25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2171700" y="2628900"/>
                    <a:ext cx="152400" cy="76200"/>
                  </a:xfrm>
                  <a:prstGeom prst="line">
                    <a:avLst/>
                  </a:prstGeom>
                  <a:noFill/>
                  <a:ln w="57150">
                    <a:solidFill>
                      <a:srgbClr val="6BB1C9">
                        <a:alpha val="67842"/>
                      </a:srgbClr>
                    </a:solidFill>
                    <a:round/>
                    <a:headEnd/>
                    <a:tailEnd/>
                  </a:ln>
                  <a:effectLst>
                    <a:outerShdw blurRad="63500" dist="107763" dir="2700000" algn="ctr" rotWithShape="0">
                      <a:schemeClr val="accent1"/>
                    </a:outerShdw>
                  </a:effectLst>
                </p:spPr>
              </p:cxnSp>
              <p:cxnSp>
                <p:nvCxnSpPr>
                  <p:cNvPr id="27" name="Straight Connector 2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247900" y="2552700"/>
                    <a:ext cx="228600" cy="152400"/>
                  </a:xfrm>
                  <a:prstGeom prst="line">
                    <a:avLst/>
                  </a:prstGeom>
                  <a:noFill/>
                  <a:ln w="57150">
                    <a:solidFill>
                      <a:srgbClr val="6BB1C9">
                        <a:alpha val="67842"/>
                      </a:srgbClr>
                    </a:solidFill>
                    <a:round/>
                    <a:headEnd/>
                    <a:tailEnd/>
                  </a:ln>
                  <a:effectLst>
                    <a:outerShdw blurRad="63500" dist="107763" dir="2700000" algn="ctr" rotWithShape="0">
                      <a:schemeClr val="accent1"/>
                    </a:outerShdw>
                  </a:effectLst>
                </p:spPr>
              </p:cxnSp>
            </p:grpSp>
          </p:grpSp>
        </p:grpSp>
        <p:sp>
          <p:nvSpPr>
            <p:cNvPr id="12" name="TextBox 11"/>
            <p:cNvSpPr txBox="1"/>
            <p:nvPr/>
          </p:nvSpPr>
          <p:spPr>
            <a:xfrm>
              <a:off x="1475514" y="3429001"/>
              <a:ext cx="1600200" cy="9177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charset="0"/>
                </a:rPr>
                <a:t>DOES EACH CS SHOW ALL F&amp;F’s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705312" y="-27848"/>
            <a:ext cx="10441659" cy="599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ts val="4285"/>
              </a:lnSpc>
              <a:tabLst>
                <a:tab pos="2670810" algn="l"/>
                <a:tab pos="4677410" algn="l"/>
                <a:tab pos="6201410" algn="l"/>
              </a:tabLst>
            </a:pPr>
            <a:r>
              <a:rPr lang="en-US" sz="3200" b="1" dirty="0" err="1" smtClean="0">
                <a:solidFill>
                  <a:srgbClr val="0070CE"/>
                </a:solidFill>
                <a:latin typeface="Arial"/>
                <a:cs typeface="Arial"/>
              </a:rPr>
              <a:t>MxN</a:t>
            </a:r>
            <a:r>
              <a:rPr lang="en-US" sz="3200" b="1" dirty="0" smtClean="0">
                <a:solidFill>
                  <a:srgbClr val="0070CE"/>
                </a:solidFill>
                <a:latin typeface="Arial"/>
                <a:cs typeface="Arial"/>
              </a:rPr>
              <a:t> (means M by N) </a:t>
            </a:r>
            <a:r>
              <a:rPr lang="en-US" sz="3200" b="1" dirty="0">
                <a:solidFill>
                  <a:srgbClr val="0070CE"/>
                </a:solidFill>
                <a:latin typeface="Arial"/>
                <a:cs typeface="Arial"/>
              </a:rPr>
              <a:t>Matrices To Build SPT-DB </a:t>
            </a:r>
            <a:r>
              <a:rPr lang="en-US" sz="3200" b="1" dirty="0" smtClean="0">
                <a:solidFill>
                  <a:srgbClr val="0070CE"/>
                </a:solidFill>
                <a:latin typeface="Arial"/>
                <a:cs typeface="Arial"/>
              </a:rPr>
              <a:t>II.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920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1"/>
          <p:cNvSpPr txBox="1"/>
          <p:nvPr/>
        </p:nvSpPr>
        <p:spPr>
          <a:xfrm>
            <a:off x="754743" y="10921"/>
            <a:ext cx="2790690" cy="5441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285"/>
              </a:lnSpc>
              <a:tabLst>
                <a:tab pos="2670810" algn="l"/>
                <a:tab pos="4677410" algn="l"/>
                <a:tab pos="6201410" algn="l"/>
              </a:tabLst>
            </a:pPr>
            <a:r>
              <a:rPr lang="en-US" sz="3600" b="1" dirty="0" smtClean="0">
                <a:solidFill>
                  <a:srgbClr val="0070CE"/>
                </a:solidFill>
                <a:latin typeface="Arial"/>
                <a:cs typeface="Arial"/>
              </a:rPr>
              <a:t>M </a:t>
            </a:r>
            <a:r>
              <a:rPr lang="en-US" sz="3600" b="1" smtClean="0">
                <a:solidFill>
                  <a:srgbClr val="0070CE"/>
                </a:solidFill>
                <a:latin typeface="Arial"/>
                <a:cs typeface="Arial"/>
              </a:rPr>
              <a:t>by N III.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957942"/>
            <a:ext cx="3657600" cy="568959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altLang="en-US" sz="3200" b="1" dirty="0" smtClean="0">
                <a:latin typeface="Arial" charset="0"/>
              </a:rPr>
              <a:t> Era of BIG DATA finally reaches GST Research</a:t>
            </a:r>
          </a:p>
          <a:p>
            <a:pPr lvl="1">
              <a:buFont typeface="Wingdings" charset="2"/>
              <a:buChar char="ü"/>
            </a:pPr>
            <a:r>
              <a:rPr lang="en-US" altLang="en-US" dirty="0">
                <a:latin typeface="Arial" charset="0"/>
              </a:rPr>
              <a:t> </a:t>
            </a:r>
            <a:r>
              <a:rPr lang="en-US" altLang="en-US" dirty="0" smtClean="0">
                <a:latin typeface="Arial" charset="0"/>
              </a:rPr>
              <a:t>These are actual numbers of items we have for just 15 selected info categories of the 30 planned</a:t>
            </a:r>
          </a:p>
          <a:p>
            <a:pPr lvl="1">
              <a:buFont typeface="Wingdings" charset="2"/>
              <a:buChar char="ü"/>
            </a:pPr>
            <a:r>
              <a:rPr lang="en-US" altLang="en-US" dirty="0" smtClean="0">
                <a:latin typeface="Arial" charset="0"/>
              </a:rPr>
              <a:t>And then only for six ISP’s (shown in bold)</a:t>
            </a:r>
            <a:endParaRPr lang="en-US" altLang="en-US" dirty="0">
              <a:latin typeface="Arial" charset="0"/>
            </a:endParaRPr>
          </a:p>
          <a:p>
            <a:endParaRPr lang="en-US" altLang="en-US" dirty="0">
              <a:latin typeface="Arial" charset="0"/>
            </a:endParaRPr>
          </a:p>
          <a:p>
            <a:endParaRPr lang="en-US" alt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1"/>
            <a:ext cx="2052783" cy="312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432" y="-19627"/>
            <a:ext cx="8643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2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" y="827317"/>
            <a:ext cx="3352800" cy="569817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altLang="en-US" sz="3200" b="1" dirty="0" smtClean="0">
                <a:latin typeface="Arial" charset="0"/>
              </a:rPr>
              <a:t> Era of BIG DATA finally reaches GST Research</a:t>
            </a:r>
          </a:p>
          <a:p>
            <a:pPr lvl="1">
              <a:buFont typeface="Wingdings" charset="2"/>
              <a:buChar char="ü"/>
            </a:pPr>
            <a:r>
              <a:rPr lang="en-US" altLang="en-US" dirty="0">
                <a:latin typeface="Arial" charset="0"/>
              </a:rPr>
              <a:t>  These are actual numbers of items we have for just 15 selected info categories of the 30 planned</a:t>
            </a:r>
          </a:p>
          <a:p>
            <a:pPr lvl="1">
              <a:buFont typeface="Wingdings" charset="2"/>
              <a:buChar char="ü"/>
            </a:pPr>
            <a:r>
              <a:rPr lang="en-US" altLang="en-US" dirty="0">
                <a:latin typeface="Arial" charset="0"/>
              </a:rPr>
              <a:t>And then only for </a:t>
            </a:r>
            <a:r>
              <a:rPr lang="en-US" altLang="en-US" dirty="0" smtClean="0">
                <a:latin typeface="Arial" charset="0"/>
              </a:rPr>
              <a:t>five more ISP’s (in bold)</a:t>
            </a:r>
          </a:p>
          <a:p>
            <a:pPr lvl="1">
              <a:buFont typeface="Wingdings" charset="2"/>
              <a:buChar char="ü"/>
            </a:pPr>
            <a:r>
              <a:rPr lang="en-US" altLang="en-US" dirty="0" smtClean="0">
                <a:latin typeface="Arial" charset="0"/>
              </a:rPr>
              <a:t>Altogether nearly 4,000 info items</a:t>
            </a:r>
            <a:endParaRPr lang="en-US" altLang="en-US" dirty="0">
              <a:latin typeface="Arial" charset="0"/>
            </a:endParaRPr>
          </a:p>
          <a:p>
            <a:endParaRPr lang="en-US" altLang="en-US" dirty="0">
              <a:latin typeface="Arial" charset="0"/>
            </a:endParaRPr>
          </a:p>
          <a:p>
            <a:endParaRPr lang="en-US" alt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1"/>
            <a:ext cx="2052783" cy="312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0"/>
            <a:ext cx="8940800" cy="6438900"/>
          </a:xfrm>
          <a:prstGeom prst="rect">
            <a:avLst/>
          </a:prstGeom>
        </p:spPr>
      </p:pic>
      <p:sp>
        <p:nvSpPr>
          <p:cNvPr id="7" name="object 11"/>
          <p:cNvSpPr txBox="1"/>
          <p:nvPr/>
        </p:nvSpPr>
        <p:spPr>
          <a:xfrm>
            <a:off x="754743" y="10921"/>
            <a:ext cx="2790690" cy="5441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285"/>
              </a:lnSpc>
              <a:tabLst>
                <a:tab pos="2670810" algn="l"/>
                <a:tab pos="4677410" algn="l"/>
                <a:tab pos="6201410" algn="l"/>
              </a:tabLst>
            </a:pPr>
            <a:r>
              <a:rPr lang="en-US" sz="3600" b="1" dirty="0" smtClean="0">
                <a:solidFill>
                  <a:srgbClr val="0070CE"/>
                </a:solidFill>
                <a:latin typeface="Arial"/>
                <a:cs typeface="Arial"/>
              </a:rPr>
              <a:t>M by N IV.</a:t>
            </a:r>
            <a:endParaRPr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248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1"/>
          <p:cNvSpPr txBox="1"/>
          <p:nvPr/>
        </p:nvSpPr>
        <p:spPr>
          <a:xfrm>
            <a:off x="135128" y="10921"/>
            <a:ext cx="11938000" cy="5441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ts val="4285"/>
              </a:lnSpc>
              <a:tabLst>
                <a:tab pos="2670810" algn="l"/>
                <a:tab pos="4677410" algn="l"/>
                <a:tab pos="6201410" algn="l"/>
              </a:tabLst>
            </a:pPr>
            <a:r>
              <a:rPr lang="en-US" sz="3600" b="1" dirty="0" smtClean="0">
                <a:solidFill>
                  <a:srgbClr val="0070CE"/>
                </a:solidFill>
                <a:latin typeface="Arial"/>
                <a:cs typeface="Arial"/>
              </a:rPr>
              <a:t>M by N or </a:t>
            </a:r>
            <a:r>
              <a:rPr lang="en-US" sz="3600" b="1" dirty="0" err="1" smtClean="0">
                <a:solidFill>
                  <a:srgbClr val="0070CE"/>
                </a:solidFill>
                <a:latin typeface="Arial"/>
                <a:cs typeface="Arial"/>
              </a:rPr>
              <a:t>MxN</a:t>
            </a:r>
            <a:r>
              <a:rPr lang="en-US" sz="3600" b="1" dirty="0" smtClean="0">
                <a:solidFill>
                  <a:srgbClr val="0070CE"/>
                </a:solidFill>
                <a:latin typeface="Arial"/>
                <a:cs typeface="Arial"/>
              </a:rPr>
              <a:t> Matrices To Build SPT-DB V.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00" y="896314"/>
            <a:ext cx="12192000" cy="972456"/>
          </a:xfrm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Ø"/>
            </a:pPr>
            <a:r>
              <a:rPr lang="en-US" altLang="en-US" sz="3200" b="1" dirty="0" smtClean="0">
                <a:latin typeface="Arial" charset="0"/>
              </a:rPr>
              <a:t> Era of BIG DATA finally reaches GST Research</a:t>
            </a:r>
          </a:p>
          <a:p>
            <a:pPr lvl="1">
              <a:buFont typeface="Wingdings" charset="2"/>
              <a:buChar char="ü"/>
            </a:pPr>
            <a:r>
              <a:rPr lang="en-US" altLang="en-US" dirty="0">
                <a:latin typeface="Arial" charset="0"/>
              </a:rPr>
              <a:t> </a:t>
            </a:r>
            <a:r>
              <a:rPr lang="en-US" altLang="en-US" dirty="0" smtClean="0">
                <a:latin typeface="Arial" charset="0"/>
              </a:rPr>
              <a:t>Different authors have included different numbers of ISP’s in their work</a:t>
            </a:r>
          </a:p>
          <a:p>
            <a:pPr lvl="1">
              <a:buFont typeface="Wingdings" charset="2"/>
              <a:buChar char="ü"/>
            </a:pPr>
            <a:r>
              <a:rPr lang="en-US" altLang="en-US" sz="2600" dirty="0">
                <a:latin typeface="Arial" charset="0"/>
              </a:rPr>
              <a:t> </a:t>
            </a:r>
            <a:r>
              <a:rPr lang="en-US" altLang="en-US" dirty="0" smtClean="0">
                <a:latin typeface="Arial" charset="0"/>
              </a:rPr>
              <a:t>We have many more indices studied than these few illustrations</a:t>
            </a:r>
            <a:endParaRPr lang="en-US" altLang="en-US" dirty="0">
              <a:latin typeface="Arial" charset="0"/>
            </a:endParaRPr>
          </a:p>
          <a:p>
            <a:endParaRPr lang="en-US" altLang="en-US" dirty="0">
              <a:latin typeface="Arial" charset="0"/>
            </a:endParaRPr>
          </a:p>
          <a:p>
            <a:endParaRPr lang="en-US" alt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1"/>
            <a:ext cx="2052783" cy="312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2478369"/>
            <a:ext cx="74930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" y="1045029"/>
            <a:ext cx="2993504" cy="5480462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Ø"/>
            </a:pPr>
            <a:r>
              <a:rPr lang="en-US" altLang="en-US" sz="3200" b="1" dirty="0" smtClean="0">
                <a:latin typeface="Arial" charset="0"/>
              </a:rPr>
              <a:t> Era of BIG DATA finally reaches GST Research</a:t>
            </a:r>
          </a:p>
          <a:p>
            <a:pPr lvl="1">
              <a:buFont typeface="Wingdings" charset="2"/>
              <a:buChar char="ü"/>
            </a:pPr>
            <a:r>
              <a:rPr lang="en-US" altLang="en-US" dirty="0">
                <a:latin typeface="Arial" charset="0"/>
              </a:rPr>
              <a:t> </a:t>
            </a:r>
            <a:r>
              <a:rPr lang="en-US" altLang="en-US" dirty="0" smtClean="0">
                <a:latin typeface="Arial" charset="0"/>
              </a:rPr>
              <a:t>We have literally hundreds of linkage propositions not yet entered</a:t>
            </a:r>
          </a:p>
          <a:p>
            <a:pPr lvl="1">
              <a:buFont typeface="Wingdings" charset="2"/>
              <a:buChar char="ü"/>
            </a:pPr>
            <a:r>
              <a:rPr lang="en-US" altLang="en-US" dirty="0" smtClean="0">
                <a:latin typeface="Arial" charset="0"/>
              </a:rPr>
              <a:t>Troncale has a weakness for at-a-glance summations of complexity</a:t>
            </a:r>
            <a:endParaRPr lang="en-US" altLang="en-US" dirty="0">
              <a:latin typeface="Arial" charset="0"/>
            </a:endParaRPr>
          </a:p>
          <a:p>
            <a:endParaRPr lang="en-US" altLang="en-US" dirty="0">
              <a:latin typeface="Arial" charset="0"/>
            </a:endParaRPr>
          </a:p>
          <a:p>
            <a:endParaRPr lang="en-US" alt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1"/>
            <a:ext cx="2052783" cy="312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95" y="-26344"/>
            <a:ext cx="9114905" cy="6858000"/>
          </a:xfrm>
          <a:prstGeom prst="rect">
            <a:avLst/>
          </a:prstGeom>
        </p:spPr>
      </p:pic>
      <p:sp>
        <p:nvSpPr>
          <p:cNvPr id="7" name="object 11"/>
          <p:cNvSpPr txBox="1"/>
          <p:nvPr/>
        </p:nvSpPr>
        <p:spPr>
          <a:xfrm>
            <a:off x="905362" y="17354"/>
            <a:ext cx="3298370" cy="71479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285"/>
              </a:lnSpc>
              <a:tabLst>
                <a:tab pos="2670810" algn="l"/>
                <a:tab pos="4677410" algn="l"/>
                <a:tab pos="6201410" algn="l"/>
              </a:tabLst>
            </a:pPr>
            <a:r>
              <a:rPr lang="en-US" sz="4000" b="1" dirty="0" err="1" smtClean="0">
                <a:solidFill>
                  <a:srgbClr val="0070CE"/>
                </a:solidFill>
                <a:latin typeface="Arial"/>
                <a:cs typeface="Arial"/>
              </a:rPr>
              <a:t>MxN</a:t>
            </a:r>
            <a:r>
              <a:rPr lang="en-US" sz="4000" b="1" dirty="0" smtClean="0">
                <a:solidFill>
                  <a:srgbClr val="0070CE"/>
                </a:solidFill>
                <a:latin typeface="Arial"/>
                <a:cs typeface="Arial"/>
              </a:rPr>
              <a:t> VI.</a:t>
            </a:r>
            <a:endParaRPr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740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59543"/>
            <a:ext cx="12090400" cy="4760684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atin typeface="Tahoma" charset="0"/>
                <a:ea typeface="Tahoma" charset="0"/>
                <a:cs typeface="Tahoma" charset="0"/>
              </a:rPr>
              <a:t>ERA OF BIG DATA &amp; GST: INFO WEALTH OF SPT</a:t>
            </a:r>
            <a:endParaRPr lang="en-US" sz="9600" b="1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22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-20784" y="1117599"/>
            <a:ext cx="3068784" cy="540789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Ø"/>
            </a:pPr>
            <a:r>
              <a:rPr lang="en-US" altLang="en-US" sz="3200" b="1" dirty="0" smtClean="0">
                <a:latin typeface="Arial" charset="0"/>
              </a:rPr>
              <a:t> Era of BIG DATA finally reaches GST Research</a:t>
            </a:r>
          </a:p>
          <a:p>
            <a:pPr lvl="1">
              <a:buFont typeface="Wingdings" charset="2"/>
              <a:buChar char="ü"/>
            </a:pPr>
            <a:r>
              <a:rPr lang="en-US" altLang="en-US" sz="2600" dirty="0">
                <a:latin typeface="Arial" charset="0"/>
              </a:rPr>
              <a:t> </a:t>
            </a:r>
            <a:r>
              <a:rPr lang="en-US" altLang="en-US" sz="2600" dirty="0" smtClean="0">
                <a:latin typeface="Arial" charset="0"/>
              </a:rPr>
              <a:t>Helps estimate the Current and Near Future Amount of Info in the SPT</a:t>
            </a:r>
          </a:p>
          <a:p>
            <a:pPr lvl="1">
              <a:buFont typeface="Wingdings" charset="2"/>
              <a:buChar char="ü"/>
            </a:pPr>
            <a:r>
              <a:rPr lang="en-US" altLang="en-US" sz="2600" dirty="0" smtClean="0">
                <a:latin typeface="Arial" charset="0"/>
              </a:rPr>
              <a:t>Will show at-a-glance where we have too few interactions to remedy by research</a:t>
            </a:r>
            <a:endParaRPr lang="en-US" altLang="en-US" sz="2600" dirty="0">
              <a:latin typeface="Arial" charset="0"/>
            </a:endParaRPr>
          </a:p>
          <a:p>
            <a:endParaRPr lang="en-US" altLang="en-US" dirty="0">
              <a:latin typeface="Arial" charset="0"/>
            </a:endParaRPr>
          </a:p>
          <a:p>
            <a:endParaRPr lang="en-US" alt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1"/>
            <a:ext cx="2052783" cy="312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0"/>
            <a:ext cx="9245600" cy="6832600"/>
          </a:xfrm>
          <a:prstGeom prst="rect">
            <a:avLst/>
          </a:prstGeom>
        </p:spPr>
      </p:pic>
      <p:sp>
        <p:nvSpPr>
          <p:cNvPr id="7" name="object 11"/>
          <p:cNvSpPr txBox="1"/>
          <p:nvPr/>
        </p:nvSpPr>
        <p:spPr>
          <a:xfrm>
            <a:off x="740231" y="10921"/>
            <a:ext cx="2075540" cy="5441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285"/>
              </a:lnSpc>
              <a:tabLst>
                <a:tab pos="2670810" algn="l"/>
                <a:tab pos="4677410" algn="l"/>
                <a:tab pos="6201410" algn="l"/>
              </a:tabLst>
            </a:pPr>
            <a:r>
              <a:rPr lang="en-US" sz="4000" b="1" dirty="0" err="1" smtClean="0">
                <a:solidFill>
                  <a:srgbClr val="0070CE"/>
                </a:solidFill>
                <a:latin typeface="Arial"/>
                <a:cs typeface="Arial"/>
              </a:rPr>
              <a:t>MxN</a:t>
            </a:r>
            <a:r>
              <a:rPr lang="en-US" sz="4000" b="1" dirty="0" smtClean="0">
                <a:solidFill>
                  <a:srgbClr val="0070CE"/>
                </a:solidFill>
                <a:latin typeface="Arial"/>
                <a:cs typeface="Arial"/>
              </a:rPr>
              <a:t> VII.</a:t>
            </a:r>
            <a:endParaRPr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061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1"/>
          <p:cNvSpPr txBox="1"/>
          <p:nvPr/>
        </p:nvSpPr>
        <p:spPr>
          <a:xfrm>
            <a:off x="812800" y="112519"/>
            <a:ext cx="5515427" cy="5441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285"/>
              </a:lnSpc>
              <a:tabLst>
                <a:tab pos="2670810" algn="l"/>
                <a:tab pos="4677410" algn="l"/>
                <a:tab pos="6201410" algn="l"/>
              </a:tabLst>
            </a:pPr>
            <a:r>
              <a:rPr lang="en-US" sz="4400" b="1" dirty="0" err="1" smtClean="0">
                <a:solidFill>
                  <a:srgbClr val="0070CE"/>
                </a:solidFill>
                <a:latin typeface="Arial"/>
                <a:cs typeface="Arial"/>
              </a:rPr>
              <a:t>MxN</a:t>
            </a:r>
            <a:r>
              <a:rPr lang="en-US" sz="4400" b="1" dirty="0" smtClean="0">
                <a:solidFill>
                  <a:srgbClr val="0070CE"/>
                </a:solidFill>
                <a:latin typeface="Arial"/>
                <a:cs typeface="Arial"/>
              </a:rPr>
              <a:t> VIII.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943428"/>
            <a:ext cx="5331240" cy="554627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altLang="en-US" sz="3200" b="1" dirty="0" smtClean="0">
                <a:latin typeface="Arial" charset="0"/>
              </a:rPr>
              <a:t> Era of BIG DATA finally reaches GST Research</a:t>
            </a:r>
          </a:p>
          <a:p>
            <a:pPr lvl="1">
              <a:buFont typeface="Wingdings" charset="2"/>
              <a:buChar char="ü"/>
            </a:pPr>
            <a:r>
              <a:rPr lang="en-US" altLang="en-US" dirty="0">
                <a:latin typeface="Arial" charset="0"/>
              </a:rPr>
              <a:t> </a:t>
            </a:r>
            <a:r>
              <a:rPr lang="en-US" altLang="en-US" dirty="0" smtClean="0">
                <a:latin typeface="Arial" charset="0"/>
              </a:rPr>
              <a:t>Imagine graduate students being able to access such a chart on the data base where there is not only a graded color density shown but the actual pages cited for each isomorph in each text</a:t>
            </a:r>
          </a:p>
          <a:p>
            <a:pPr lvl="1">
              <a:buFont typeface="Wingdings" charset="2"/>
              <a:buChar char="ü"/>
            </a:pPr>
            <a:r>
              <a:rPr lang="en-US" altLang="en-US" dirty="0" smtClean="0">
                <a:latin typeface="Arial" charset="0"/>
              </a:rPr>
              <a:t>Then if they wanted to read up on say “fractals” they could just read the appropriate parts of the appropriate texts</a:t>
            </a:r>
          </a:p>
          <a:p>
            <a:pPr lvl="1">
              <a:buFont typeface="Wingdings" charset="2"/>
              <a:buChar char="ü"/>
            </a:pPr>
            <a:r>
              <a:rPr lang="en-US" altLang="en-US" dirty="0" smtClean="0">
                <a:latin typeface="Arial" charset="0"/>
              </a:rPr>
              <a:t>Again we have many more done on this but not yet entered</a:t>
            </a:r>
            <a:endParaRPr lang="en-US" altLang="en-US" dirty="0">
              <a:latin typeface="Arial" charset="0"/>
            </a:endParaRPr>
          </a:p>
          <a:p>
            <a:endParaRPr lang="en-US" altLang="en-US" dirty="0">
              <a:latin typeface="Arial" charset="0"/>
            </a:endParaRPr>
          </a:p>
          <a:p>
            <a:endParaRPr lang="en-US" alt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1"/>
            <a:ext cx="2052783" cy="312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240" y="0"/>
            <a:ext cx="68580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3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1"/>
          <p:cNvSpPr txBox="1"/>
          <p:nvPr/>
        </p:nvSpPr>
        <p:spPr>
          <a:xfrm>
            <a:off x="135128" y="10921"/>
            <a:ext cx="11938000" cy="5441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ts val="4285"/>
              </a:lnSpc>
              <a:tabLst>
                <a:tab pos="2670810" algn="l"/>
                <a:tab pos="4677410" algn="l"/>
                <a:tab pos="6201410" algn="l"/>
              </a:tabLst>
            </a:pPr>
            <a:r>
              <a:rPr lang="en-US" sz="3600" b="1" dirty="0" err="1" smtClean="0">
                <a:solidFill>
                  <a:srgbClr val="0070CE"/>
                </a:solidFill>
                <a:latin typeface="Arial"/>
                <a:cs typeface="Arial"/>
              </a:rPr>
              <a:t>MxN</a:t>
            </a:r>
            <a:r>
              <a:rPr lang="en-US" sz="3600" b="1" dirty="0" smtClean="0">
                <a:solidFill>
                  <a:srgbClr val="0070CE"/>
                </a:solidFill>
                <a:latin typeface="Arial"/>
                <a:cs typeface="Arial"/>
              </a:rPr>
              <a:t> Matrices To Build SPT-DB IX.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924801" y="1064655"/>
            <a:ext cx="4267200" cy="533532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altLang="en-US" sz="3200" b="1" dirty="0" smtClean="0">
                <a:latin typeface="Arial" charset="0"/>
              </a:rPr>
              <a:t> Era of BIG DATA finally reaches GST Research</a:t>
            </a:r>
          </a:p>
          <a:p>
            <a:pPr lvl="1">
              <a:buFont typeface="Wingdings" charset="2"/>
              <a:buChar char="ü"/>
            </a:pPr>
            <a:r>
              <a:rPr lang="en-US" altLang="en-US" dirty="0">
                <a:latin typeface="Arial" charset="0"/>
              </a:rPr>
              <a:t> </a:t>
            </a:r>
            <a:r>
              <a:rPr lang="en-US" altLang="en-US" dirty="0" smtClean="0">
                <a:latin typeface="Arial" charset="0"/>
              </a:rPr>
              <a:t>Notice that this usage or resource helps answer the earlier question of whether to keep the list lumped into only 55 ISPs or keep it as the candidate 110</a:t>
            </a:r>
          </a:p>
          <a:p>
            <a:pPr lvl="1">
              <a:buFont typeface="Wingdings" charset="2"/>
              <a:buChar char="ü"/>
            </a:pPr>
            <a:r>
              <a:rPr lang="en-US" altLang="en-US" dirty="0" smtClean="0">
                <a:latin typeface="Arial" charset="0"/>
              </a:rPr>
              <a:t>Look at “feedbacks” If clustered to only </a:t>
            </a:r>
            <a:r>
              <a:rPr lang="en-US" altLang="en-US" dirty="0" err="1" smtClean="0">
                <a:latin typeface="Arial" charset="0"/>
              </a:rPr>
              <a:t>fdbk</a:t>
            </a:r>
            <a:r>
              <a:rPr lang="en-US" altLang="en-US" dirty="0" smtClean="0">
                <a:latin typeface="Arial" charset="0"/>
              </a:rPr>
              <a:t> one loses a lot of resolution</a:t>
            </a:r>
            <a:endParaRPr lang="en-US" altLang="en-US" dirty="0">
              <a:latin typeface="Arial" charset="0"/>
            </a:endParaRPr>
          </a:p>
          <a:p>
            <a:endParaRPr lang="en-US" altLang="en-US" dirty="0">
              <a:latin typeface="Arial" charset="0"/>
            </a:endParaRPr>
          </a:p>
          <a:p>
            <a:endParaRPr lang="en-US" alt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1"/>
            <a:ext cx="2052783" cy="312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9" y="1891145"/>
            <a:ext cx="7847052" cy="43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7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41830"/>
            <a:ext cx="12090400" cy="5297714"/>
          </a:xfrm>
        </p:spPr>
        <p:txBody>
          <a:bodyPr>
            <a:noAutofit/>
          </a:bodyPr>
          <a:lstStyle/>
          <a:p>
            <a:r>
              <a:rPr lang="en-US" sz="11500" b="1" dirty="0" smtClean="0">
                <a:latin typeface="Tahoma" charset="0"/>
                <a:ea typeface="Tahoma" charset="0"/>
                <a:cs typeface="Tahoma" charset="0"/>
              </a:rPr>
              <a:t>WHO WILL USE the SPT-RDB? FOR WHAT?</a:t>
            </a:r>
            <a:endParaRPr lang="en-US" sz="11500" b="1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33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5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7" y="7874"/>
            <a:ext cx="504558" cy="275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825"/>
            <a:ext cx="12196572" cy="0"/>
          </a:xfrm>
          <a:custGeom>
            <a:avLst/>
            <a:gdLst/>
            <a:ahLst/>
            <a:cxnLst/>
            <a:rect l="l" t="t" r="r" b="b"/>
            <a:pathLst>
              <a:path w="12196572">
                <a:moveTo>
                  <a:pt x="0" y="0"/>
                </a:moveTo>
                <a:lnTo>
                  <a:pt x="1219657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761"/>
            <a:ext cx="0" cy="6856475"/>
          </a:xfrm>
          <a:custGeom>
            <a:avLst/>
            <a:gdLst/>
            <a:ahLst/>
            <a:cxnLst/>
            <a:rect l="l" t="t" r="r" b="b"/>
            <a:pathLst>
              <a:path h="6856475">
                <a:moveTo>
                  <a:pt x="0" y="0"/>
                </a:moveTo>
                <a:lnTo>
                  <a:pt x="0" y="68564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1" y="6857237"/>
            <a:ext cx="12196572" cy="0"/>
          </a:xfrm>
          <a:custGeom>
            <a:avLst/>
            <a:gdLst/>
            <a:ahLst/>
            <a:cxnLst/>
            <a:rect l="l" t="t" r="r" b="b"/>
            <a:pathLst>
              <a:path w="12196572">
                <a:moveTo>
                  <a:pt x="0" y="0"/>
                </a:moveTo>
                <a:lnTo>
                  <a:pt x="1219657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97270" y="761"/>
            <a:ext cx="0" cy="6856475"/>
          </a:xfrm>
          <a:custGeom>
            <a:avLst/>
            <a:gdLst/>
            <a:ahLst/>
            <a:cxnLst/>
            <a:rect l="l" t="t" r="r" b="b"/>
            <a:pathLst>
              <a:path h="6856475">
                <a:moveTo>
                  <a:pt x="0" y="0"/>
                </a:moveTo>
                <a:lnTo>
                  <a:pt x="0" y="68564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16995" y="7874"/>
            <a:ext cx="504571" cy="275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5128" y="10921"/>
            <a:ext cx="11938000" cy="5441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ts val="4285"/>
              </a:lnSpc>
              <a:tabLst>
                <a:tab pos="2670810" algn="l"/>
                <a:tab pos="4677410" algn="l"/>
                <a:tab pos="6201410" algn="l"/>
              </a:tabLst>
            </a:pPr>
            <a:r>
              <a:rPr lang="en-US" sz="3600" b="1" dirty="0" smtClean="0">
                <a:solidFill>
                  <a:srgbClr val="0070CE"/>
                </a:solidFill>
                <a:latin typeface="Arial"/>
                <a:cs typeface="Arial"/>
              </a:rPr>
              <a:t>Who Will USE the SPT Data Base? I.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-160529" y="1030514"/>
            <a:ext cx="12319212" cy="583376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Members of the Systems Science Community</a:t>
            </a:r>
          </a:p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Members of the Systems Engineering Community</a:t>
            </a:r>
          </a:p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Members of the Systems Thinking Community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>
                <a:solidFill>
                  <a:srgbClr val="414042"/>
                </a:solidFill>
                <a:latin typeface="Arial"/>
                <a:cs typeface="Arial"/>
              </a:rPr>
              <a:t>A</a:t>
            </a: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ll these three because the will find uses for its vast archives of targeted data on </a:t>
            </a:r>
            <a:r>
              <a:rPr lang="en-US" i="1" dirty="0" err="1" smtClean="0">
                <a:solidFill>
                  <a:srgbClr val="414042"/>
                </a:solidFill>
                <a:latin typeface="Arial"/>
                <a:cs typeface="Arial"/>
              </a:rPr>
              <a:t>systemness</a:t>
            </a:r>
            <a:endParaRPr lang="en-US" i="1" dirty="0" smtClean="0">
              <a:solidFill>
                <a:srgbClr val="414042"/>
              </a:solidFill>
              <a:latin typeface="Arial"/>
              <a:cs typeface="Arial"/>
            </a:endParaRPr>
          </a:p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Members of the new Systems Pathology Community (5+ major domains)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Because it will contain so many guidelines for better design and curation of systems</a:t>
            </a:r>
          </a:p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Members of the Sustainability Community</a:t>
            </a:r>
          </a:p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Members of the Systems Design and Service Communities</a:t>
            </a:r>
          </a:p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Educators from all levels of education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Because systems education will penetrate K-12 (see SD) to UG college (see ISGE) to now Grad </a:t>
            </a:r>
            <a:r>
              <a:rPr lang="en-US" i="1" dirty="0" err="1" smtClean="0">
                <a:solidFill>
                  <a:srgbClr val="414042"/>
                </a:solidFill>
                <a:latin typeface="Arial"/>
                <a:cs typeface="Arial"/>
              </a:rPr>
              <a:t>edu</a:t>
            </a:r>
            <a:endParaRPr lang="en-US" i="1" dirty="0" smtClean="0">
              <a:solidFill>
                <a:srgbClr val="414042"/>
              </a:solidFill>
              <a:latin typeface="Arial"/>
              <a:cs typeface="Arial"/>
            </a:endParaRPr>
          </a:p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Conventional Established Communities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Some natural scientists because SPT is so tightly linked to </a:t>
            </a:r>
            <a:r>
              <a:rPr lang="en-US" i="1" dirty="0" err="1" smtClean="0">
                <a:solidFill>
                  <a:srgbClr val="414042"/>
                </a:solidFill>
                <a:latin typeface="Arial"/>
                <a:cs typeface="Arial"/>
              </a:rPr>
              <a:t>sci</a:t>
            </a: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 lit &amp; numerous natural phenomena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New systems-based specialties like Systems Biology, Earth Systems Sciences, CAS Physics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Some engineers from other engineering specialties because of its Systems Mimicry spin-off</a:t>
            </a:r>
          </a:p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Philosophers? Authors? Opinion Leaders? Law, Legislation, &amp; Public Policy?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962256" y="6604203"/>
            <a:ext cx="138430" cy="2546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 smtClean="0">
                <a:solidFill>
                  <a:srgbClr val="929292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54519"/>
            <a:ext cx="2052783" cy="312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54519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502276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4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7" y="7874"/>
            <a:ext cx="504558" cy="275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825"/>
            <a:ext cx="12196572" cy="0"/>
          </a:xfrm>
          <a:custGeom>
            <a:avLst/>
            <a:gdLst/>
            <a:ahLst/>
            <a:cxnLst/>
            <a:rect l="l" t="t" r="r" b="b"/>
            <a:pathLst>
              <a:path w="12196572">
                <a:moveTo>
                  <a:pt x="0" y="0"/>
                </a:moveTo>
                <a:lnTo>
                  <a:pt x="1219657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761"/>
            <a:ext cx="0" cy="6856475"/>
          </a:xfrm>
          <a:custGeom>
            <a:avLst/>
            <a:gdLst/>
            <a:ahLst/>
            <a:cxnLst/>
            <a:rect l="l" t="t" r="r" b="b"/>
            <a:pathLst>
              <a:path h="6856475">
                <a:moveTo>
                  <a:pt x="0" y="0"/>
                </a:moveTo>
                <a:lnTo>
                  <a:pt x="0" y="68564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1" y="6857237"/>
            <a:ext cx="12196572" cy="0"/>
          </a:xfrm>
          <a:custGeom>
            <a:avLst/>
            <a:gdLst/>
            <a:ahLst/>
            <a:cxnLst/>
            <a:rect l="l" t="t" r="r" b="b"/>
            <a:pathLst>
              <a:path w="12196572">
                <a:moveTo>
                  <a:pt x="0" y="0"/>
                </a:moveTo>
                <a:lnTo>
                  <a:pt x="1219657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97270" y="761"/>
            <a:ext cx="0" cy="6856475"/>
          </a:xfrm>
          <a:custGeom>
            <a:avLst/>
            <a:gdLst/>
            <a:ahLst/>
            <a:cxnLst/>
            <a:rect l="l" t="t" r="r" b="b"/>
            <a:pathLst>
              <a:path h="6856475">
                <a:moveTo>
                  <a:pt x="0" y="0"/>
                </a:moveTo>
                <a:lnTo>
                  <a:pt x="0" y="68564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16995" y="7874"/>
            <a:ext cx="504571" cy="275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5128" y="10921"/>
            <a:ext cx="11938000" cy="5441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ts val="4285"/>
              </a:lnSpc>
              <a:tabLst>
                <a:tab pos="2670810" algn="l"/>
                <a:tab pos="4677410" algn="l"/>
                <a:tab pos="6201410" algn="l"/>
              </a:tabLst>
            </a:pPr>
            <a:r>
              <a:rPr lang="en-US" sz="3600" b="1" dirty="0" smtClean="0">
                <a:solidFill>
                  <a:srgbClr val="0070CE"/>
                </a:solidFill>
                <a:latin typeface="Arial"/>
                <a:cs typeface="Arial"/>
              </a:rPr>
              <a:t>For What Will They USE the SPT Data Base? II.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-160529" y="986972"/>
            <a:ext cx="12319212" cy="583376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Recall the definition and meaning of Linkage Propositions (LP’s) in the SPT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Redefined in the next slide for reminder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Recall that the early Founders of GST did not use anything like the formalized LP’s</a:t>
            </a:r>
          </a:p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See the clustered categories of “operators” defining types of interaction between two or more </a:t>
            </a:r>
            <a:r>
              <a:rPr lang="en-US" sz="2400" b="1" dirty="0" err="1" smtClean="0">
                <a:solidFill>
                  <a:srgbClr val="414042"/>
                </a:solidFill>
                <a:latin typeface="Arial"/>
                <a:cs typeface="Arial"/>
              </a:rPr>
              <a:t>isomorphies</a:t>
            </a:r>
            <a:endParaRPr lang="en-US" sz="2400" b="1" dirty="0" smtClean="0">
              <a:solidFill>
                <a:srgbClr val="414042"/>
              </a:solidFill>
              <a:latin typeface="Arial"/>
              <a:cs typeface="Arial"/>
            </a:endParaRP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Recall that these define in great detail the underlying causes, non-linear causes, of systems dynamics</a:t>
            </a:r>
          </a:p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Then the following slides show multiple ways in which the users can ask for various specific alternative aggregations of LP’s for different purposes and restricted to specific kinds of 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Right now we are doing these by hand; but with the entire SPT-RDB digitized there is no reason that users cannot do it at will because the SPT-DB will ”know” the connections</a:t>
            </a:r>
          </a:p>
          <a:p>
            <a:pPr marL="927100" lvl="1" indent="-457200">
              <a:buClr>
                <a:srgbClr val="414042"/>
              </a:buClr>
              <a:buFont typeface="Wingdings"/>
              <a:buChar char=""/>
              <a:tabLst>
                <a:tab pos="469265" algn="l"/>
              </a:tabLst>
            </a:pPr>
            <a:r>
              <a:rPr lang="en-US" sz="2400" b="1" dirty="0" smtClean="0">
                <a:solidFill>
                  <a:srgbClr val="414042"/>
                </a:solidFill>
                <a:latin typeface="Arial"/>
                <a:cs typeface="Arial"/>
              </a:rPr>
              <a:t>Ultimately we would like the SPT graphics to allow users to actually fly thru the LP diagrams to click on or find whatever dynamic they need to look at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Like in some of our best science fiction movies today, but in terms of systems knowledge</a:t>
            </a:r>
          </a:p>
          <a:p>
            <a:pPr marL="1536700" marR="548005" lvl="2" indent="-304800">
              <a:lnSpc>
                <a:spcPct val="100000"/>
              </a:lnSpc>
              <a:spcBef>
                <a:spcPts val="440"/>
              </a:spcBef>
              <a:buClr>
                <a:srgbClr val="414042"/>
              </a:buClr>
              <a:buSzPct val="75000"/>
              <a:buFont typeface="Arial"/>
              <a:buChar char="•"/>
              <a:tabLst>
                <a:tab pos="1536700" algn="l"/>
              </a:tabLst>
            </a:pPr>
            <a:r>
              <a:rPr lang="en-US" i="1" dirty="0" smtClean="0">
                <a:solidFill>
                  <a:srgbClr val="414042"/>
                </a:solidFill>
                <a:latin typeface="Arial"/>
                <a:cs typeface="Arial"/>
              </a:rPr>
              <a:t>First let us look at some of the categories of LP influence operators, &amp; then some alternative graphics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962256" y="6604203"/>
            <a:ext cx="138430" cy="2546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 smtClean="0">
                <a:solidFill>
                  <a:srgbClr val="929292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54519"/>
            <a:ext cx="2052783" cy="312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54519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502276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6200" y="3721100"/>
            <a:ext cx="9144000" cy="152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30000"/>
              </a:spcBef>
              <a:buClr>
                <a:schemeClr val="tx1"/>
              </a:buClr>
              <a:buSzPct val="75000"/>
              <a:buFont typeface="Wingdings" charset="2"/>
              <a:buChar char="Ø"/>
              <a:defRPr/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LP’s</a:t>
            </a: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are language-based or formal statements of a documented &amp; described influence between two or &gt;</a:t>
            </a:r>
            <a:r>
              <a:rPr lang="en-US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ISP’s</a:t>
            </a:r>
          </a:p>
          <a:p>
            <a:pPr lvl="1" eaLnBrk="1" hangingPunct="1">
              <a:spcBef>
                <a:spcPct val="30000"/>
              </a:spcBef>
              <a:buFontTx/>
              <a:buChar char="•"/>
              <a:defRPr/>
            </a:pPr>
            <a:r>
              <a:rPr lang="en-US" alt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Can show graphically by node &amp; link diagrams</a:t>
            </a:r>
          </a:p>
          <a:p>
            <a:pPr lvl="1" eaLnBrk="1" hangingPunct="1">
              <a:spcBef>
                <a:spcPct val="30000"/>
              </a:spcBef>
              <a:buFontTx/>
              <a:buChar char="•"/>
              <a:defRPr/>
            </a:pPr>
            <a:r>
              <a:rPr lang="en-US" alt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Different types can be shown by </a:t>
            </a:r>
            <a:r>
              <a:rPr lang="en-US" alt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diff’t</a:t>
            </a:r>
            <a:r>
              <a:rPr lang="en-US" alt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lines</a:t>
            </a: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7900988" y="5729288"/>
            <a:ext cx="1524000" cy="533400"/>
            <a:chOff x="17424" y="5568"/>
            <a:chExt cx="1584" cy="384"/>
          </a:xfrm>
        </p:grpSpPr>
        <p:sp>
          <p:nvSpPr>
            <p:cNvPr id="55316" name="Line 15"/>
            <p:cNvSpPr>
              <a:spLocks noChangeShapeType="1"/>
            </p:cNvSpPr>
            <p:nvPr/>
          </p:nvSpPr>
          <p:spPr bwMode="auto">
            <a:xfrm>
              <a:off x="17424" y="5568"/>
              <a:ext cx="12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7" name="Line 16"/>
            <p:cNvSpPr>
              <a:spLocks noChangeShapeType="1"/>
            </p:cNvSpPr>
            <p:nvPr/>
          </p:nvSpPr>
          <p:spPr bwMode="auto">
            <a:xfrm>
              <a:off x="17520" y="5664"/>
              <a:ext cx="12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8" name="Line 17"/>
            <p:cNvSpPr>
              <a:spLocks noChangeShapeType="1"/>
            </p:cNvSpPr>
            <p:nvPr/>
          </p:nvSpPr>
          <p:spPr bwMode="auto">
            <a:xfrm>
              <a:off x="17616" y="5760"/>
              <a:ext cx="12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9" name="Line 18"/>
            <p:cNvSpPr>
              <a:spLocks noChangeShapeType="1"/>
            </p:cNvSpPr>
            <p:nvPr/>
          </p:nvSpPr>
          <p:spPr bwMode="auto">
            <a:xfrm>
              <a:off x="17712" y="5856"/>
              <a:ext cx="1200" cy="0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0" name="Line 19"/>
            <p:cNvSpPr>
              <a:spLocks noChangeShapeType="1"/>
            </p:cNvSpPr>
            <p:nvPr/>
          </p:nvSpPr>
          <p:spPr bwMode="auto">
            <a:xfrm>
              <a:off x="17808" y="5952"/>
              <a:ext cx="12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lgDashDot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7657" name="Picture 7" descr="Isomorph_as_Minim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1935163"/>
            <a:ext cx="18288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8" descr="LinkProp_as_Minim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063" y="4191000"/>
            <a:ext cx="28019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itle 8"/>
          <p:cNvSpPr txBox="1">
            <a:spLocks/>
          </p:cNvSpPr>
          <p:nvPr/>
        </p:nvSpPr>
        <p:spPr bwMode="auto">
          <a:xfrm>
            <a:off x="777708" y="30956"/>
            <a:ext cx="10363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0" rIns="45720" bIns="0"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37931725" indent="-37474525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i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What are Isomorphic Systems Processes (ISPs)?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i="1" dirty="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rPr>
              <a:t>&amp; Linkage Propositions (LPs)?</a:t>
            </a: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61913" y="956816"/>
            <a:ext cx="12130087" cy="2466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30000"/>
              </a:spcBef>
              <a:buClr>
                <a:schemeClr val="tx1"/>
              </a:buClr>
              <a:buSzPct val="75000"/>
              <a:buFont typeface="Wingdings" charset="2"/>
              <a:buChar char="Ø"/>
              <a:defRPr/>
            </a:pP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An I. Systems Process (I</a:t>
            </a:r>
            <a:r>
              <a:rPr lang="en-US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SP</a:t>
            </a: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) describes an obligate sequence of transformation steps that fulfills a necessary systems function </a:t>
            </a:r>
            <a:r>
              <a:rPr lang="en-US" alt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(isomorphic because found similar across many systems)</a:t>
            </a:r>
          </a:p>
          <a:p>
            <a:pPr lvl="1" eaLnBrk="1" hangingPunct="1">
              <a:spcBef>
                <a:spcPct val="30000"/>
              </a:spcBef>
              <a:buFontTx/>
              <a:buChar char="•"/>
              <a:defRPr/>
            </a:pPr>
            <a:r>
              <a:rPr lang="en-US" alt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Natural sciences = phenomena = natural processes; ISP abstraction of all processes</a:t>
            </a:r>
          </a:p>
          <a:p>
            <a:pPr lvl="1" eaLnBrk="1" hangingPunct="1">
              <a:spcBef>
                <a:spcPct val="30000"/>
              </a:spcBef>
              <a:buFontTx/>
              <a:buChar char="•"/>
              <a:defRPr/>
            </a:pPr>
            <a:r>
              <a:rPr lang="en-US" alt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Like “algorithms” in computer science, but may never finish</a:t>
            </a:r>
          </a:p>
          <a:p>
            <a:pPr lvl="1" eaLnBrk="1" hangingPunct="1">
              <a:spcBef>
                <a:spcPct val="30000"/>
              </a:spcBef>
              <a:buFontTx/>
              <a:buChar char="•"/>
              <a:defRPr/>
            </a:pPr>
            <a:r>
              <a:rPr lang="en-US" alt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Precise, well-defined, limited set of step-by-step rules or operations to change a defined input to a defined result or finish</a:t>
            </a:r>
          </a:p>
          <a:p>
            <a:pPr lvl="1" eaLnBrk="1" hangingPunct="1">
              <a:spcBef>
                <a:spcPct val="30000"/>
              </a:spcBef>
              <a:buFontTx/>
              <a:buChar char="•"/>
              <a:defRPr/>
            </a:pPr>
            <a:r>
              <a:rPr lang="en-US" alt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These are the spheres in the following diagrams of many </a:t>
            </a:r>
            <a:r>
              <a:rPr lang="en-US" alt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isomorphies</a:t>
            </a:r>
            <a:r>
              <a:rPr lang="en-US" alt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connected by LP’s</a:t>
            </a:r>
          </a:p>
          <a:p>
            <a:pPr lvl="1" eaLnBrk="1" hangingPunct="1">
              <a:spcBef>
                <a:spcPct val="30000"/>
              </a:spcBef>
              <a:buFontTx/>
              <a:buChar char="•"/>
              <a:defRPr/>
            </a:pPr>
            <a:r>
              <a:rPr lang="en-US" alt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Natural Systems Processes Theory (SPT) – integrates </a:t>
            </a:r>
            <a:r>
              <a:rPr lang="en-US" altLang="en-US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– </a:t>
            </a:r>
            <a:r>
              <a:rPr lang="en-US" altLang="en-US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based on 100 ISP’s; many phenomena into ONE</a:t>
            </a:r>
          </a:p>
        </p:txBody>
      </p: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5715000" y="5029200"/>
            <a:ext cx="1981200" cy="56991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09600" y="5257800"/>
            <a:ext cx="4329113" cy="1114425"/>
            <a:chOff x="609600" y="5362253"/>
            <a:chExt cx="4329113" cy="1114672"/>
          </a:xfrm>
        </p:grpSpPr>
        <p:grpSp>
          <p:nvGrpSpPr>
            <p:cNvPr id="55306" name="Group 45"/>
            <p:cNvGrpSpPr>
              <a:grpSpLocks/>
            </p:cNvGrpSpPr>
            <p:nvPr/>
          </p:nvGrpSpPr>
          <p:grpSpPr bwMode="auto">
            <a:xfrm>
              <a:off x="609600" y="5573714"/>
              <a:ext cx="4329113" cy="903211"/>
              <a:chOff x="1462385" y="3135923"/>
              <a:chExt cx="4405610" cy="902679"/>
            </a:xfrm>
          </p:grpSpPr>
          <p:grpSp>
            <p:nvGrpSpPr>
              <p:cNvPr id="55309" name="Group 5"/>
              <p:cNvGrpSpPr>
                <a:grpSpLocks/>
              </p:cNvGrpSpPr>
              <p:nvPr/>
            </p:nvGrpSpPr>
            <p:grpSpPr bwMode="auto">
              <a:xfrm>
                <a:off x="1626394" y="3135923"/>
                <a:ext cx="3664744" cy="410308"/>
                <a:chOff x="2976" y="192"/>
                <a:chExt cx="2592" cy="480"/>
              </a:xfrm>
            </p:grpSpPr>
            <p:sp>
              <p:nvSpPr>
                <p:cNvPr id="163846" name="Oval 6"/>
                <p:cNvSpPr>
                  <a:spLocks noChangeArrowheads="1"/>
                </p:cNvSpPr>
                <p:nvPr/>
              </p:nvSpPr>
              <p:spPr bwMode="auto">
                <a:xfrm>
                  <a:off x="2981" y="240"/>
                  <a:ext cx="432" cy="432"/>
                </a:xfrm>
                <a:prstGeom prst="ellipse">
                  <a:avLst/>
                </a:prstGeom>
                <a:solidFill>
                  <a:schemeClr val="bg2"/>
                </a:solidFill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accent1">
                      <a:alpha val="74997"/>
                    </a:schemeClr>
                  </a:outerShdw>
                </a:effec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/>
                </a:p>
              </p:txBody>
            </p:sp>
            <p:sp>
              <p:nvSpPr>
                <p:cNvPr id="163847" name="Line 7"/>
                <p:cNvSpPr>
                  <a:spLocks noChangeShapeType="1"/>
                </p:cNvSpPr>
                <p:nvPr/>
              </p:nvSpPr>
              <p:spPr bwMode="auto">
                <a:xfrm>
                  <a:off x="3408" y="433"/>
                  <a:ext cx="1728" cy="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accent1">
                      <a:alpha val="74997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3848" name="Oval 8"/>
                <p:cNvSpPr>
                  <a:spLocks noChangeArrowheads="1"/>
                </p:cNvSpPr>
                <p:nvPr/>
              </p:nvSpPr>
              <p:spPr bwMode="auto">
                <a:xfrm>
                  <a:off x="5136" y="192"/>
                  <a:ext cx="432" cy="432"/>
                </a:xfrm>
                <a:prstGeom prst="ellipse">
                  <a:avLst/>
                </a:prstGeom>
                <a:solidFill>
                  <a:schemeClr val="bg2"/>
                </a:solidFill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accent1">
                      <a:alpha val="74997"/>
                    </a:schemeClr>
                  </a:outerShdw>
                </a:effec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/>
                </a:p>
              </p:txBody>
            </p:sp>
          </p:grpSp>
          <p:grpSp>
            <p:nvGrpSpPr>
              <p:cNvPr id="55310" name="Group 9"/>
              <p:cNvGrpSpPr>
                <a:grpSpLocks/>
              </p:cNvGrpSpPr>
              <p:nvPr/>
            </p:nvGrpSpPr>
            <p:grpSpPr bwMode="auto">
              <a:xfrm>
                <a:off x="1462385" y="3553070"/>
                <a:ext cx="4405610" cy="485532"/>
                <a:chOff x="2860" y="680"/>
                <a:chExt cx="3116" cy="568"/>
              </a:xfrm>
            </p:grpSpPr>
            <p:sp>
              <p:nvSpPr>
                <p:cNvPr id="163850" name="Rectangle 10"/>
                <p:cNvSpPr>
                  <a:spLocks noChangeArrowheads="1"/>
                </p:cNvSpPr>
                <p:nvPr/>
              </p:nvSpPr>
              <p:spPr bwMode="auto">
                <a:xfrm>
                  <a:off x="2860" y="769"/>
                  <a:ext cx="960" cy="47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lIns="90488" tIns="44450" rIns="90488" bIns="44450" anchor="ctr"/>
                <a:lstStyle/>
                <a:p>
                  <a:pPr eaLnBrk="1" fontAlgn="auto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</a:rPr>
                    <a:t>I. Systems</a:t>
                  </a:r>
                  <a:br>
                    <a:rPr lang="en-US" sz="16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</a:rPr>
                  </a:br>
                  <a:r>
                    <a:rPr lang="en-US" sz="16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</a:rPr>
                    <a:t>Process A</a:t>
                  </a:r>
                </a:p>
              </p:txBody>
            </p:sp>
            <p:sp>
              <p:nvSpPr>
                <p:cNvPr id="163851" name="Rectangle 11"/>
                <p:cNvSpPr>
                  <a:spLocks noChangeArrowheads="1"/>
                </p:cNvSpPr>
                <p:nvPr/>
              </p:nvSpPr>
              <p:spPr bwMode="auto">
                <a:xfrm>
                  <a:off x="5016" y="680"/>
                  <a:ext cx="960" cy="47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lIns="90488" tIns="44450" rIns="90488" bIns="44450" anchor="ctr"/>
                <a:lstStyle/>
                <a:p>
                  <a:pPr eaLnBrk="1" fontAlgn="auto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</a:rPr>
                    <a:t>I. Systems</a:t>
                  </a:r>
                  <a:br>
                    <a:rPr lang="en-US" sz="16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</a:rPr>
                  </a:br>
                  <a:r>
                    <a:rPr lang="en-US" sz="16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</a:rPr>
                    <a:t>Process B</a:t>
                  </a:r>
                </a:p>
              </p:txBody>
            </p:sp>
          </p:grpSp>
        </p:grpSp>
        <p:sp>
          <p:nvSpPr>
            <p:cNvPr id="163852" name="Rectangle 12"/>
            <p:cNvSpPr>
              <a:spLocks noChangeArrowheads="1"/>
            </p:cNvSpPr>
            <p:nvPr/>
          </p:nvSpPr>
          <p:spPr bwMode="auto">
            <a:xfrm>
              <a:off x="1050925" y="5362253"/>
              <a:ext cx="3292475" cy="2286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pPr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Linkage Proposition stating mutual influence</a:t>
              </a:r>
            </a:p>
          </p:txBody>
        </p:sp>
        <p:sp>
          <p:nvSpPr>
            <p:cNvPr id="25" name="Rectangle 12"/>
            <p:cNvSpPr>
              <a:spLocks noChangeArrowheads="1"/>
            </p:cNvSpPr>
            <p:nvPr/>
          </p:nvSpPr>
          <p:spPr bwMode="auto">
            <a:xfrm>
              <a:off x="1752600" y="5943407"/>
              <a:ext cx="1852613" cy="2540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pPr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Operator </a:t>
              </a:r>
              <a:r>
                <a:rPr lang="en-US" sz="12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Phrase Describing Influence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426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D49D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D49D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D49D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D49D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D49D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D49D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D49D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D49D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D49D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bldLvl="2" autoUpdateAnimBg="0"/>
      <p:bldP spid="48" grpId="0" build="p" bldLvl="2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9658" y="914400"/>
            <a:ext cx="11858172" cy="5867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charset="2"/>
              <a:buChar char="Ø"/>
            </a:pPr>
            <a:r>
              <a:rPr lang="en-US" altLang="en-US" u="sng" dirty="0" smtClean="0">
                <a:ea typeface="ＭＳ Ｐゴシック" charset="-128"/>
              </a:rPr>
              <a:t> Congruence/commonality </a:t>
            </a:r>
            <a:r>
              <a:rPr lang="en-US" altLang="en-US" u="sng" dirty="0">
                <a:ea typeface="ＭＳ Ｐゴシック" charset="-128"/>
              </a:rPr>
              <a:t>relationship</a:t>
            </a:r>
            <a:r>
              <a:rPr lang="en-US" altLang="en-US" dirty="0">
                <a:ea typeface="ＭＳ Ｐゴシック" charset="-128"/>
              </a:rPr>
              <a:t>: </a:t>
            </a:r>
          </a:p>
          <a:p>
            <a:pPr lvl="1">
              <a:lnSpc>
                <a:spcPct val="86000"/>
              </a:lnSpc>
              <a:buFont typeface="Wingdings" charset="2"/>
              <a:buChar char="ü"/>
            </a:pPr>
            <a:r>
              <a:rPr lang="en-US" altLang="en-US" dirty="0">
                <a:ea typeface="ＭＳ Ｐゴシック" charset="-128"/>
              </a:rPr>
              <a:t>	“can substitute for;” “is analogous/homologous to;” “is isomorphic to </a:t>
            </a:r>
            <a:r>
              <a:rPr lang="en-US" altLang="en-US" dirty="0" smtClean="0">
                <a:ea typeface="ＭＳ Ｐゴシック" charset="-128"/>
              </a:rPr>
              <a:t>(*); “</a:t>
            </a:r>
            <a:r>
              <a:rPr lang="en-US" altLang="en-US" dirty="0">
                <a:ea typeface="ＭＳ Ｐゴシック" charset="-128"/>
              </a:rPr>
              <a:t>is the same as;” “is identical to</a:t>
            </a:r>
            <a:r>
              <a:rPr lang="en-US" altLang="en-US" dirty="0" smtClean="0">
                <a:ea typeface="ＭＳ Ｐゴシック" charset="-128"/>
              </a:rPr>
              <a:t>;”</a:t>
            </a:r>
            <a:endParaRPr lang="en-US" altLang="en-US" dirty="0">
              <a:latin typeface="Arial" charset="0"/>
              <a:ea typeface="ＭＳ Ｐゴシック" charset="-128"/>
            </a:endParaRPr>
          </a:p>
          <a:p>
            <a:pPr>
              <a:lnSpc>
                <a:spcPct val="86000"/>
              </a:lnSpc>
              <a:buFont typeface="Wingdings" charset="2"/>
              <a:buChar char="Ø"/>
            </a:pPr>
            <a:r>
              <a:rPr lang="en-US" altLang="en-US" u="sng" dirty="0" smtClean="0">
                <a:ea typeface="ＭＳ Ｐゴシック" charset="-128"/>
              </a:rPr>
              <a:t> Linear </a:t>
            </a:r>
            <a:r>
              <a:rPr lang="en-US" altLang="en-US" u="sng" dirty="0">
                <a:ea typeface="ＭＳ Ｐゴシック" charset="-128"/>
              </a:rPr>
              <a:t>or conventional ordering relationship</a:t>
            </a:r>
            <a:r>
              <a:rPr lang="en-US" altLang="en-US" dirty="0">
                <a:ea typeface="ＭＳ Ｐゴシック" charset="-128"/>
              </a:rPr>
              <a:t>: </a:t>
            </a:r>
          </a:p>
          <a:p>
            <a:pPr lvl="1">
              <a:lnSpc>
                <a:spcPct val="86000"/>
              </a:lnSpc>
              <a:buFont typeface="Wingdings" charset="2"/>
              <a:buChar char="ü"/>
            </a:pPr>
            <a:r>
              <a:rPr lang="en-US" altLang="en-US" dirty="0" smtClean="0">
                <a:ea typeface="ＭＳ Ｐゴシック" charset="-128"/>
              </a:rPr>
              <a:t> “</a:t>
            </a:r>
            <a:r>
              <a:rPr lang="en-US" altLang="en-US" dirty="0">
                <a:ea typeface="ＭＳ Ｐゴシック" charset="-128"/>
              </a:rPr>
              <a:t>is, </a:t>
            </a:r>
            <a:r>
              <a:rPr lang="en-US" altLang="en-US" u="sng" dirty="0">
                <a:ea typeface="ＭＳ Ｐゴシック" charset="-128"/>
              </a:rPr>
              <a:t>in part</a:t>
            </a:r>
            <a:r>
              <a:rPr lang="en-US" altLang="en-US" dirty="0">
                <a:ea typeface="ＭＳ Ｐゴシック" charset="-128"/>
              </a:rPr>
              <a:t>, the cause of (*);“ “is, </a:t>
            </a:r>
            <a:r>
              <a:rPr lang="en-US" altLang="en-US" u="sng" dirty="0">
                <a:ea typeface="ＭＳ Ｐゴシック" charset="-128"/>
              </a:rPr>
              <a:t>in part</a:t>
            </a:r>
            <a:r>
              <a:rPr lang="en-US" altLang="en-US" dirty="0">
                <a:ea typeface="ＭＳ Ｐゴシック" charset="-128"/>
              </a:rPr>
              <a:t> the result of (*);““contributes to;” “is a partial function of;” “acts among/or! within;” “is a condition necessary for;” “probabilistic influence on</a:t>
            </a:r>
            <a:r>
              <a:rPr lang="en-US" altLang="en-US" dirty="0" smtClean="0">
                <a:ea typeface="ＭＳ Ｐゴシック" charset="-128"/>
              </a:rPr>
              <a:t>;” “increases;” “decreases”</a:t>
            </a:r>
            <a:endParaRPr lang="en-US" altLang="en-US" dirty="0">
              <a:ea typeface="ＭＳ Ｐゴシック" charset="-128"/>
            </a:endParaRPr>
          </a:p>
          <a:p>
            <a:pPr>
              <a:lnSpc>
                <a:spcPct val="86000"/>
              </a:lnSpc>
              <a:buFont typeface="Wingdings" charset="2"/>
              <a:buChar char="Ø"/>
            </a:pPr>
            <a:r>
              <a:rPr lang="en-US" altLang="en-US" u="sng" dirty="0" smtClean="0">
                <a:ea typeface="ＭＳ Ｐゴシック" charset="-128"/>
              </a:rPr>
              <a:t> </a:t>
            </a:r>
            <a:r>
              <a:rPr lang="en-US" altLang="en-US" u="sng" dirty="0">
                <a:ea typeface="ＭＳ Ｐゴシック" charset="-128"/>
              </a:rPr>
              <a:t>Dual opposite relationship</a:t>
            </a:r>
            <a:r>
              <a:rPr lang="en-US" altLang="en-US" dirty="0">
                <a:ea typeface="ＭＳ Ｐゴシック" charset="-128"/>
              </a:rPr>
              <a:t>:</a:t>
            </a:r>
          </a:p>
          <a:p>
            <a:pPr lvl="1">
              <a:lnSpc>
                <a:spcPct val="86000"/>
              </a:lnSpc>
              <a:buFont typeface="Wingdings" charset="2"/>
              <a:buChar char="ü"/>
            </a:pPr>
            <a:r>
              <a:rPr lang="en-US" altLang="en-US" dirty="0" smtClean="0">
                <a:ea typeface="ＭＳ Ｐゴシック" charset="-128"/>
              </a:rPr>
              <a:t>“</a:t>
            </a:r>
            <a:r>
              <a:rPr lang="en-US" altLang="en-US" dirty="0">
                <a:ea typeface="ＭＳ Ｐゴシック" charset="-128"/>
              </a:rPr>
              <a:t>is a </a:t>
            </a:r>
            <a:r>
              <a:rPr lang="en-US" altLang="en-US" dirty="0" err="1">
                <a:ea typeface="ＭＳ Ｐゴシック" charset="-128"/>
              </a:rPr>
              <a:t>counterparitor</a:t>
            </a:r>
            <a:r>
              <a:rPr lang="en-US" altLang="en-US" dirty="0">
                <a:ea typeface="ＭＳ Ｐゴシック" charset="-128"/>
              </a:rPr>
              <a:t> to (*);“ “is a symmetrical counter to” (note the duality aspect of several entries in the other relationship categories; for example, increase/vs/decrease, or cause/effect</a:t>
            </a:r>
            <a:r>
              <a:rPr lang="en-US" altLang="en-US" dirty="0" smtClean="0">
                <a:ea typeface="ＭＳ Ｐゴシック" charset="-128"/>
              </a:rPr>
              <a:t>);</a:t>
            </a:r>
            <a:endParaRPr lang="en-US" altLang="en-US" dirty="0">
              <a:latin typeface="Arial" charset="0"/>
              <a:ea typeface="ＭＳ Ｐゴシック" charset="-128"/>
            </a:endParaRPr>
          </a:p>
          <a:p>
            <a:pPr>
              <a:lnSpc>
                <a:spcPct val="80000"/>
              </a:lnSpc>
              <a:buFont typeface="Wingdings" charset="2"/>
              <a:buChar char="Ø"/>
            </a:pPr>
            <a:r>
              <a:rPr lang="en-US" altLang="en-US" u="sng" dirty="0">
                <a:ea typeface="ＭＳ Ｐゴシック" charset="-128"/>
              </a:rPr>
              <a:t>General/specific ordering relationship</a:t>
            </a:r>
            <a:r>
              <a:rPr lang="en-US" altLang="en-US" dirty="0">
                <a:ea typeface="ＭＳ Ｐゴシック" charset="-128"/>
              </a:rPr>
              <a:t>:	</a:t>
            </a:r>
          </a:p>
          <a:p>
            <a:pPr lvl="1">
              <a:lnSpc>
                <a:spcPct val="80000"/>
              </a:lnSpc>
              <a:buFont typeface="Wingdings" charset="2"/>
              <a:buChar char="ü"/>
            </a:pPr>
            <a:r>
              <a:rPr lang="en-US" altLang="en-US" dirty="0">
                <a:ea typeface="ＭＳ Ｐゴシック" charset="-128"/>
              </a:rPr>
              <a:t>	“is a type of;” “sub/super;” “micro/macro</a:t>
            </a:r>
            <a:r>
              <a:rPr lang="en-US" altLang="en-US" dirty="0" smtClean="0">
                <a:ea typeface="ＭＳ Ｐゴシック" charset="-128"/>
              </a:rPr>
              <a:t>;”</a:t>
            </a:r>
            <a:endParaRPr lang="en-US" altLang="en-US" u="sng" dirty="0" smtClean="0">
              <a:ea typeface="ＭＳ Ｐゴシック" charset="-128"/>
            </a:endParaRPr>
          </a:p>
          <a:p>
            <a:pPr>
              <a:lnSpc>
                <a:spcPct val="80000"/>
              </a:lnSpc>
              <a:buFont typeface="Wingdings" charset="2"/>
              <a:buChar char="Ø"/>
            </a:pPr>
            <a:r>
              <a:rPr lang="en-US" altLang="en-US" u="sng" dirty="0" smtClean="0">
                <a:ea typeface="ＭＳ Ｐゴシック" charset="-128"/>
              </a:rPr>
              <a:t>Inversion/or/</a:t>
            </a:r>
            <a:r>
              <a:rPr lang="en-US" altLang="en-US" u="sng" dirty="0" err="1" smtClean="0">
                <a:ea typeface="ＭＳ Ｐゴシック" charset="-128"/>
              </a:rPr>
              <a:t>reciprocality</a:t>
            </a:r>
            <a:r>
              <a:rPr lang="en-US" altLang="en-US" u="sng" dirty="0" smtClean="0">
                <a:ea typeface="ＭＳ Ｐゴシック" charset="-128"/>
              </a:rPr>
              <a:t> </a:t>
            </a:r>
            <a:r>
              <a:rPr lang="en-US" altLang="en-US" u="sng" dirty="0">
                <a:ea typeface="ＭＳ Ｐゴシック" charset="-128"/>
              </a:rPr>
              <a:t>relationship</a:t>
            </a:r>
            <a:r>
              <a:rPr lang="en-US" altLang="en-US" dirty="0">
                <a:ea typeface="ＭＳ Ｐゴシック" charset="-128"/>
              </a:rPr>
              <a:t>:	</a:t>
            </a:r>
          </a:p>
          <a:p>
            <a:pPr lvl="1">
              <a:lnSpc>
                <a:spcPct val="80000"/>
              </a:lnSpc>
              <a:buFont typeface="Wingdings" charset="2"/>
              <a:buChar char="ü"/>
            </a:pPr>
            <a:r>
              <a:rPr lang="en-US" altLang="en-US" dirty="0" smtClean="0">
                <a:ea typeface="ＭＳ Ｐゴシック" charset="-128"/>
              </a:rPr>
              <a:t> “</a:t>
            </a:r>
            <a:r>
              <a:rPr lang="en-US" altLang="en-US" dirty="0">
                <a:ea typeface="ＭＳ Ｐゴシック" charset="-128"/>
              </a:rPr>
              <a:t>negates;” “opposes;” “enhances;” “inhibits;” “increases;” “decreases</a:t>
            </a:r>
            <a:r>
              <a:rPr lang="en-US" altLang="en-US" dirty="0" smtClean="0">
                <a:ea typeface="ＭＳ Ｐゴシック" charset="-128"/>
              </a:rPr>
              <a:t>;”</a:t>
            </a:r>
          </a:p>
        </p:txBody>
      </p:sp>
      <p:sp>
        <p:nvSpPr>
          <p:cNvPr id="811013" name="Rectangle 5"/>
          <p:cNvSpPr>
            <a:spLocks noChangeArrowheads="1"/>
          </p:cNvSpPr>
          <p:nvPr/>
        </p:nvSpPr>
        <p:spPr bwMode="auto">
          <a:xfrm>
            <a:off x="711203" y="72570"/>
            <a:ext cx="10464799" cy="6676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800" b="0" i="0" dirty="0" smtClean="0">
                <a:solidFill>
                  <a:srgbClr val="4D29E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Lines between ISP’s are Linkage Propositions each having an “operator” defining </a:t>
            </a:r>
            <a:r>
              <a:rPr lang="en-US" altLang="en-US" sz="2800" b="0" i="0" smtClean="0">
                <a:solidFill>
                  <a:srgbClr val="4D29E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the influence between them; makes SPT nets</a:t>
            </a:r>
            <a:endParaRPr lang="en-US" altLang="en-US" sz="2000" b="0" i="0" dirty="0">
              <a:solidFill>
                <a:srgbClr val="4D29E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65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1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1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1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5AE4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1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1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1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5AE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5AE4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1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1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1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5AE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1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1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1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5AE4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1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1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1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5AE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1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1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1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5AE4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1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1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1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5AE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110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110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10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5AE4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11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11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1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5AE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010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61143" y="0"/>
            <a:ext cx="10000343" cy="558800"/>
          </a:xfrm>
        </p:spPr>
        <p:txBody>
          <a:bodyPr>
            <a:noAutofit/>
          </a:bodyPr>
          <a:lstStyle/>
          <a:p>
            <a:pPr algn="l"/>
            <a:r>
              <a:rPr lang="en-US" altLang="en-US" sz="3200" b="1" dirty="0" smtClean="0">
                <a:solidFill>
                  <a:srgbClr val="4D29E7"/>
                </a:solidFill>
                <a:latin typeface="Arial" charset="0"/>
                <a:ea typeface="Arial" charset="0"/>
                <a:cs typeface="Arial" charset="0"/>
              </a:rPr>
              <a:t>Association Classes of LP’s: Based on Operators</a:t>
            </a:r>
            <a:endParaRPr lang="en-US" altLang="en-US" sz="4800" b="1" dirty="0">
              <a:solidFill>
                <a:srgbClr val="4D29E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71075" name="Rectangle 3"/>
          <p:cNvSpPr>
            <a:spLocks noChangeArrowheads="1"/>
          </p:cNvSpPr>
          <p:nvPr/>
        </p:nvSpPr>
        <p:spPr bwMode="auto">
          <a:xfrm>
            <a:off x="50469" y="2837547"/>
            <a:ext cx="5987473" cy="386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285750" indent="-285750"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altLang="en-US" sz="2000" b="0" i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2000" b="0" i="0" dirty="0">
                <a:solidFill>
                  <a:schemeClr val="tx1"/>
                </a:solidFill>
                <a:latin typeface="Arial" charset="0"/>
              </a:rPr>
              <a:t>Instead of the multitude of overlapping lines of mutual interaction shown in the </a:t>
            </a:r>
            <a:r>
              <a:rPr lang="en-US" altLang="en-US" sz="2000" b="0" i="0" dirty="0" smtClean="0">
                <a:solidFill>
                  <a:schemeClr val="tx1"/>
                </a:solidFill>
                <a:latin typeface="Arial" charset="0"/>
              </a:rPr>
              <a:t>systems-based </a:t>
            </a:r>
            <a:r>
              <a:rPr lang="en-US" altLang="en-US" sz="2000" b="0" i="0" dirty="0">
                <a:solidFill>
                  <a:schemeClr val="tx1"/>
                </a:solidFill>
                <a:latin typeface="Arial" charset="0"/>
              </a:rPr>
              <a:t>interactive </a:t>
            </a:r>
            <a:r>
              <a:rPr lang="en-US" altLang="en-US" sz="2000" b="0" i="0" dirty="0" smtClean="0">
                <a:solidFill>
                  <a:schemeClr val="tx1"/>
                </a:solidFill>
                <a:latin typeface="Arial" charset="0"/>
              </a:rPr>
              <a:t>graphs, </a:t>
            </a:r>
            <a:r>
              <a:rPr lang="en-US" altLang="en-US" sz="2000" b="0" i="0" dirty="0">
                <a:solidFill>
                  <a:schemeClr val="tx1"/>
                </a:solidFill>
                <a:latin typeface="Arial" charset="0"/>
              </a:rPr>
              <a:t>one could ask the </a:t>
            </a:r>
            <a:r>
              <a:rPr lang="en-US" altLang="en-US" sz="2000" b="0" i="0" dirty="0" smtClean="0">
                <a:solidFill>
                  <a:schemeClr val="tx1"/>
                </a:solidFill>
                <a:latin typeface="Arial" charset="0"/>
              </a:rPr>
              <a:t>database </a:t>
            </a:r>
            <a:r>
              <a:rPr lang="en-US" altLang="en-US" sz="2000" b="0" i="0" dirty="0">
                <a:solidFill>
                  <a:schemeClr val="tx1"/>
                </a:solidFill>
                <a:latin typeface="Arial" charset="0"/>
              </a:rPr>
              <a:t>to show only one association class of linkages, or show each class as a different type of interaction line as shown in the </a:t>
            </a:r>
            <a:r>
              <a:rPr lang="en-US" altLang="en-US" sz="2000" b="0" i="0" dirty="0" smtClean="0">
                <a:solidFill>
                  <a:schemeClr val="tx1"/>
                </a:solidFill>
                <a:latin typeface="Arial" charset="0"/>
              </a:rPr>
              <a:t>lines above. </a:t>
            </a:r>
          </a:p>
          <a:p>
            <a:pPr algn="l" eaLnBrk="1" hangingPunct="1">
              <a:buFontTx/>
              <a:buChar char="•"/>
            </a:pPr>
            <a:r>
              <a:rPr lang="en-US" altLang="en-US" sz="2000" b="0" i="0" dirty="0" smtClean="0">
                <a:solidFill>
                  <a:schemeClr val="tx1"/>
                </a:solidFill>
                <a:latin typeface="Arial" charset="0"/>
              </a:rPr>
              <a:t>Recognition of these “association classes” has much utility; a different type of line connector could be used to show different association classes; users could ask for only one type of line (association class); or for only one ISP LP’s as in next slides  </a:t>
            </a:r>
            <a:r>
              <a:rPr lang="mr-IN" altLang="en-US" sz="2000" b="0" i="0" dirty="0" smtClean="0">
                <a:solidFill>
                  <a:schemeClr val="tx1"/>
                </a:solidFill>
                <a:latin typeface="Arial" charset="0"/>
              </a:rPr>
              <a:t>………</a:t>
            </a:r>
            <a:r>
              <a:rPr lang="en-US" altLang="en-US" sz="2000" b="0" i="0" dirty="0" smtClean="0">
                <a:solidFill>
                  <a:schemeClr val="tx1"/>
                </a:solidFill>
                <a:latin typeface="Arial" charset="0"/>
              </a:rPr>
              <a:t>..</a:t>
            </a:r>
          </a:p>
          <a:p>
            <a:pPr algn="l" eaLnBrk="1" hangingPunct="1">
              <a:buFontTx/>
              <a:buChar char="•"/>
            </a:pPr>
            <a:r>
              <a:rPr lang="en-US" altLang="en-US" sz="2000" b="0" i="0" dirty="0" smtClean="0">
                <a:solidFill>
                  <a:schemeClr val="tx1"/>
                </a:solidFill>
                <a:latin typeface="Arial" charset="0"/>
              </a:rPr>
              <a:t>Diagrams summarize and teach.</a:t>
            </a:r>
            <a:endParaRPr lang="en-US" altLang="en-US" sz="2000" b="0" i="0" dirty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317445" name="Group 14"/>
          <p:cNvGrpSpPr>
            <a:grpSpLocks/>
          </p:cNvGrpSpPr>
          <p:nvPr/>
        </p:nvGrpSpPr>
        <p:grpSpPr bwMode="auto">
          <a:xfrm>
            <a:off x="1346199" y="778330"/>
            <a:ext cx="3048000" cy="1828800"/>
            <a:chOff x="17424" y="5568"/>
            <a:chExt cx="1584" cy="384"/>
          </a:xfrm>
        </p:grpSpPr>
        <p:sp>
          <p:nvSpPr>
            <p:cNvPr id="317446" name="Line 15"/>
            <p:cNvSpPr>
              <a:spLocks noChangeShapeType="1"/>
            </p:cNvSpPr>
            <p:nvPr/>
          </p:nvSpPr>
          <p:spPr bwMode="auto">
            <a:xfrm>
              <a:off x="17424" y="5568"/>
              <a:ext cx="12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447" name="Line 16"/>
            <p:cNvSpPr>
              <a:spLocks noChangeShapeType="1"/>
            </p:cNvSpPr>
            <p:nvPr/>
          </p:nvSpPr>
          <p:spPr bwMode="auto">
            <a:xfrm>
              <a:off x="17520" y="5664"/>
              <a:ext cx="12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448" name="Line 17"/>
            <p:cNvSpPr>
              <a:spLocks noChangeShapeType="1"/>
            </p:cNvSpPr>
            <p:nvPr/>
          </p:nvSpPr>
          <p:spPr bwMode="auto">
            <a:xfrm>
              <a:off x="17616" y="5760"/>
              <a:ext cx="12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449" name="Line 18"/>
            <p:cNvSpPr>
              <a:spLocks noChangeShapeType="1"/>
            </p:cNvSpPr>
            <p:nvPr/>
          </p:nvSpPr>
          <p:spPr bwMode="auto">
            <a:xfrm>
              <a:off x="17712" y="5856"/>
              <a:ext cx="1200" cy="0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450" name="Line 19"/>
            <p:cNvSpPr>
              <a:spLocks noChangeShapeType="1"/>
            </p:cNvSpPr>
            <p:nvPr/>
          </p:nvSpPr>
          <p:spPr bwMode="auto">
            <a:xfrm>
              <a:off x="17808" y="5952"/>
              <a:ext cx="12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lgDashDot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093546" y="1222836"/>
            <a:ext cx="6098454" cy="4650463"/>
            <a:chOff x="2036763" y="1066800"/>
            <a:chExt cx="7107237" cy="5419725"/>
          </a:xfrm>
        </p:grpSpPr>
        <p:pic>
          <p:nvPicPr>
            <p:cNvPr id="12" name="Picture 7" descr="Many_to_Many_LP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36763" y="1066800"/>
              <a:ext cx="7107237" cy="5410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8"/>
            <p:cNvSpPr txBox="1">
              <a:spLocks noChangeArrowheads="1"/>
            </p:cNvSpPr>
            <p:nvPr/>
          </p:nvSpPr>
          <p:spPr bwMode="auto">
            <a:xfrm>
              <a:off x="3124200" y="1143008"/>
              <a:ext cx="3068249" cy="324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When </a:t>
              </a:r>
              <a:r>
                <a:rPr lang="en-US" dirty="0" smtClean="0"/>
                <a:t>ISP’s </a:t>
              </a:r>
              <a:r>
                <a:rPr lang="en-US" dirty="0"/>
                <a:t>joined with LP’s yields…</a:t>
              </a:r>
            </a:p>
          </p:txBody>
        </p:sp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3810000" y="5563094"/>
              <a:ext cx="2971800" cy="923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…an extremely rich abstract model of how systems work – in general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53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075" grpId="0" build="p" bldLvl="2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6" name="Picture 2" descr="ONEL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42" y="763588"/>
            <a:ext cx="7772400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6259" name="Rectangle 3"/>
          <p:cNvSpPr>
            <a:spLocks noChangeArrowheads="1"/>
          </p:cNvSpPr>
          <p:nvPr/>
        </p:nvSpPr>
        <p:spPr bwMode="auto">
          <a:xfrm>
            <a:off x="696687" y="0"/>
            <a:ext cx="10508342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8CF4EA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800" i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For example, this request was for only those linkage propositions wherein sys process 2.1 (duality mechanisms) either influenced or were influenced by other sys processes…..</a:t>
            </a:r>
            <a:endParaRPr lang="en-US" altLang="en-US" sz="48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9025" y="1132112"/>
            <a:ext cx="299356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Can click on any sphere or line to find out the data base info on that part of graph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In this way, the overall SPT NET is a graphic organization of the data + way to get to data + an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At-A-Glance simplification of the massive data sets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8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6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6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625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5AE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5AE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5AE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6259" grpId="0" autoUpdateAnimBg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76400" y="990601"/>
          <a:ext cx="8839200" cy="5133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2600"/>
                <a:gridCol w="3022600"/>
                <a:gridCol w="2794000"/>
              </a:tblGrid>
              <a:tr h="58102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Search Engine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(all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1980-2010)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#</a:t>
                      </a:r>
                    </a:p>
                    <a:p>
                      <a:pPr algn="ct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Articles</a:t>
                      </a:r>
                      <a:endParaRPr lang="en-US" sz="32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Divided into these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subcategories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8102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PUBMED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14,931,000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58102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BIOABSTRACTS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9,894,125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Problem of redundancies &amp; ways to correct for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</a:tr>
              <a:tr h="58102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IEEE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Xplore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2,610,748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</a:tr>
              <a:tr h="58102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GEOREF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3,388,706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</a:tr>
              <a:tr h="581025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PsychInfo</a:t>
                      </a:r>
                      <a:r>
                        <a:rPr lang="en-US" b="1" dirty="0" smtClean="0"/>
                        <a:t>,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SocioAbs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3,297,910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</a:tr>
              <a:tr h="581025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Econolit</a:t>
                      </a:r>
                      <a:r>
                        <a:rPr lang="en-US" b="1" baseline="0" dirty="0" smtClean="0"/>
                        <a:t> &amp; </a:t>
                      </a:r>
                      <a:r>
                        <a:rPr lang="en-US" b="1" baseline="0" dirty="0" err="1" smtClean="0"/>
                        <a:t>ABIInform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ca. 36,390,000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81025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641" name="TextBox 4"/>
          <p:cNvSpPr txBox="1">
            <a:spLocks noChangeArrowheads="1"/>
          </p:cNvSpPr>
          <p:nvPr/>
        </p:nvSpPr>
        <p:spPr bwMode="auto">
          <a:xfrm>
            <a:off x="2133600" y="5598883"/>
            <a:ext cx="8153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900" b="1" dirty="0"/>
              <a:t>Total = ~67M</a:t>
            </a:r>
            <a:endParaRPr lang="en-US" sz="2900" dirty="0"/>
          </a:p>
          <a:p>
            <a:pPr algn="ctr"/>
            <a:r>
              <a:rPr lang="en-US" sz="2900" dirty="0" err="1"/>
              <a:t>PhySci</a:t>
            </a:r>
            <a:r>
              <a:rPr lang="en-US" sz="2900" dirty="0"/>
              <a:t> = 10M; Living = 23M; Human = 39M </a:t>
            </a:r>
          </a:p>
        </p:txBody>
      </p:sp>
      <p:sp>
        <p:nvSpPr>
          <p:cNvPr id="25642" name="Title 1"/>
          <p:cNvSpPr>
            <a:spLocks noGrp="1"/>
          </p:cNvSpPr>
          <p:nvPr>
            <p:ph type="title"/>
          </p:nvPr>
        </p:nvSpPr>
        <p:spPr>
          <a:xfrm>
            <a:off x="725714" y="0"/>
            <a:ext cx="10348686" cy="914400"/>
          </a:xfrm>
        </p:spPr>
        <p:txBody>
          <a:bodyPr>
            <a:normAutofit fontScale="90000"/>
          </a:bodyPr>
          <a:lstStyle/>
          <a:p>
            <a:r>
              <a:rPr lang="en-US" sz="3900" b="1" dirty="0">
                <a:latin typeface="Arial" charset="0"/>
                <a:ea typeface="Arial" charset="0"/>
                <a:cs typeface="Arial" charset="0"/>
              </a:rPr>
              <a:t>ESTIMATE – </a:t>
            </a:r>
            <a:r>
              <a:rPr lang="en-US" sz="3900" b="1" dirty="0" smtClean="0">
                <a:latin typeface="Arial" charset="0"/>
                <a:ea typeface="Arial" charset="0"/>
                <a:cs typeface="Arial" charset="0"/>
              </a:rPr>
              <a:t>SPT INFOQUANTITY for searches across both the natural and human literature</a:t>
            </a:r>
            <a:endParaRPr lang="en-US" sz="39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4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24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20" y="693058"/>
            <a:ext cx="7532913" cy="572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25715" y="-29029"/>
            <a:ext cx="10406743" cy="762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b="1" dirty="0" smtClean="0">
                <a:solidFill>
                  <a:srgbClr val="4D29E7"/>
                </a:solidFill>
                <a:latin typeface="Arial" charset="0"/>
                <a:ea typeface="Arial" charset="0"/>
                <a:cs typeface="Arial" charset="0"/>
              </a:rPr>
              <a:t>CYCLING PROCESSES: ONE TO MANY</a:t>
            </a:r>
            <a:endParaRPr lang="en-US" altLang="en-US" sz="4000" b="1" dirty="0">
              <a:solidFill>
                <a:srgbClr val="4D29E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657" y="1103084"/>
            <a:ext cx="336731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Result when ask SPT-RDB to show only all LP’s operating on Cycling as an ISP.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Can click on any sphere or line to find out the data base info on that part of graph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In this way, the overall SPT NET is a graphic organization of the data + way to get to data + an At-A-Glance simplification of the massive data sets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98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5AE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5AE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5AE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25715" y="-29029"/>
            <a:ext cx="10406743" cy="762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b="1" dirty="0">
                <a:solidFill>
                  <a:srgbClr val="4D29E7"/>
                </a:solidFill>
                <a:latin typeface="Arial" charset="0"/>
                <a:ea typeface="Arial" charset="0"/>
                <a:cs typeface="Arial" charset="0"/>
              </a:rPr>
              <a:t>BOUNDARY </a:t>
            </a:r>
            <a:r>
              <a:rPr lang="en-US" altLang="en-US" sz="4000" b="1" dirty="0" smtClean="0">
                <a:solidFill>
                  <a:srgbClr val="4D29E7"/>
                </a:solidFill>
                <a:latin typeface="Arial" charset="0"/>
                <a:ea typeface="Arial" charset="0"/>
                <a:cs typeface="Arial" charset="0"/>
              </a:rPr>
              <a:t>PROCESSES: ONE TO MANY</a:t>
            </a:r>
            <a:endParaRPr lang="en-US" altLang="en-US" sz="4000" b="1" dirty="0">
              <a:solidFill>
                <a:srgbClr val="4D29E7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3364" name="Picture 6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71" y="732971"/>
            <a:ext cx="7692578" cy="585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9657" y="1103084"/>
            <a:ext cx="336731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Result when ask SPT-RDB to show only all LP’s operating on Boundary Processes as an ISP.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Can click on any sphere or line to find out the data base info on that part of graph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In this way, the overall SPT NET is a graphic organization of the data + way to get to data + an At-A-Glance simplification of the massive data sets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623926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5AE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5AE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5AE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7513" y="0"/>
            <a:ext cx="10043886" cy="528794"/>
          </a:xfrm>
        </p:spPr>
        <p:txBody>
          <a:bodyPr>
            <a:normAutofit fontScale="90000"/>
          </a:bodyPr>
          <a:lstStyle/>
          <a:p>
            <a:r>
              <a:rPr lang="en-US" altLang="en-US" sz="3600" b="1" dirty="0" smtClean="0">
                <a:solidFill>
                  <a:srgbClr val="4D29E7"/>
                </a:solidFill>
                <a:latin typeface="Arial" charset="0"/>
                <a:ea typeface="Arial" charset="0"/>
                <a:cs typeface="Arial" charset="0"/>
              </a:rPr>
              <a:t>Or Ask Show Dependency &amp; Prerequisite </a:t>
            </a:r>
            <a:r>
              <a:rPr lang="en-US" altLang="en-US" sz="3600" b="1" dirty="0">
                <a:solidFill>
                  <a:srgbClr val="4D29E7"/>
                </a:solidFill>
                <a:latin typeface="Arial" charset="0"/>
                <a:ea typeface="Arial" charset="0"/>
                <a:cs typeface="Arial" charset="0"/>
              </a:rPr>
              <a:t>Chains</a:t>
            </a:r>
            <a:endParaRPr lang="en-US" altLang="en-US" sz="4800" b="1" dirty="0">
              <a:solidFill>
                <a:srgbClr val="4D29E7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25418" y="743858"/>
            <a:ext cx="7375981" cy="5612160"/>
            <a:chOff x="1092201" y="1683658"/>
            <a:chExt cx="7010400" cy="5334000"/>
          </a:xfrm>
        </p:grpSpPr>
        <p:pic>
          <p:nvPicPr>
            <p:cNvPr id="20" name="Picture 11" descr="Many_to_Many_LPs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201" y="1683658"/>
              <a:ext cx="7010400" cy="53340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Line 12"/>
            <p:cNvSpPr>
              <a:spLocks noChangeShapeType="1"/>
            </p:cNvSpPr>
            <p:nvPr/>
          </p:nvSpPr>
          <p:spPr bwMode="auto">
            <a:xfrm flipV="1">
              <a:off x="2133600" y="2822575"/>
              <a:ext cx="1219200" cy="4572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3"/>
            <p:cNvSpPr>
              <a:spLocks noChangeShapeType="1"/>
            </p:cNvSpPr>
            <p:nvPr/>
          </p:nvSpPr>
          <p:spPr bwMode="auto">
            <a:xfrm flipV="1">
              <a:off x="3352800" y="2822575"/>
              <a:ext cx="0" cy="5334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4"/>
            <p:cNvSpPr>
              <a:spLocks noChangeShapeType="1"/>
            </p:cNvSpPr>
            <p:nvPr/>
          </p:nvSpPr>
          <p:spPr bwMode="auto">
            <a:xfrm flipH="1" flipV="1">
              <a:off x="3429000" y="3508375"/>
              <a:ext cx="685800" cy="762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5"/>
            <p:cNvSpPr>
              <a:spLocks noChangeShapeType="1"/>
            </p:cNvSpPr>
            <p:nvPr/>
          </p:nvSpPr>
          <p:spPr bwMode="auto">
            <a:xfrm>
              <a:off x="4114800" y="3584575"/>
              <a:ext cx="838200" cy="27432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16"/>
            <p:cNvSpPr>
              <a:spLocks noChangeShapeType="1"/>
            </p:cNvSpPr>
            <p:nvPr/>
          </p:nvSpPr>
          <p:spPr bwMode="auto">
            <a:xfrm>
              <a:off x="4953000" y="6327775"/>
              <a:ext cx="1447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7"/>
            <p:cNvSpPr>
              <a:spLocks noChangeShapeType="1"/>
            </p:cNvSpPr>
            <p:nvPr/>
          </p:nvSpPr>
          <p:spPr bwMode="auto">
            <a:xfrm flipH="1">
              <a:off x="4495800" y="2286000"/>
              <a:ext cx="1600200" cy="1371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18"/>
            <p:cNvSpPr>
              <a:spLocks noChangeShapeType="1"/>
            </p:cNvSpPr>
            <p:nvPr/>
          </p:nvSpPr>
          <p:spPr bwMode="auto">
            <a:xfrm flipH="1" flipV="1">
              <a:off x="1981200" y="3429000"/>
              <a:ext cx="1905000" cy="137477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27"/>
            <p:cNvSpPr>
              <a:spLocks noChangeShapeType="1"/>
            </p:cNvSpPr>
            <p:nvPr/>
          </p:nvSpPr>
          <p:spPr bwMode="auto">
            <a:xfrm flipV="1">
              <a:off x="3886200" y="3657600"/>
              <a:ext cx="609600" cy="1066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accent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9657" y="1377611"/>
            <a:ext cx="33985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Since the knowledge base knows what ISPs are dependent on other ISPs, can also ask expert systems to show chains of dependency and identification of prerequisite processes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In this way, the overall SPT NET is a graphic organization of dynamics of systems and not just info on patterns or processes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6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5AE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5AE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0114341"/>
              </p:ext>
            </p:extLst>
          </p:nvPr>
        </p:nvGraphicFramePr>
        <p:xfrm>
          <a:off x="1676400" y="990601"/>
          <a:ext cx="8839200" cy="4766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2600"/>
                <a:gridCol w="3022600"/>
                <a:gridCol w="2794000"/>
              </a:tblGrid>
              <a:tr h="58102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DDT’s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ORIGIN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PROCESSES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Divided into these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subcategories of origin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8102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ASTRONOMY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362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asteroids; moons;</a:t>
                      </a:r>
                      <a:r>
                        <a:rPr lang="en-US" sz="1200" baseline="0" dirty="0" smtClean="0"/>
                        <a:t> planets; stars; galaxies; cosmos</a:t>
                      </a:r>
                      <a:endParaRPr lang="en-US" sz="1200" dirty="0"/>
                    </a:p>
                  </a:txBody>
                  <a:tcPr/>
                </a:tc>
              </a:tr>
              <a:tr h="58102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PHYSICS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 </a:t>
                      </a:r>
                      <a:r>
                        <a:rPr lang="en-US" sz="1200" baseline="0" dirty="0" smtClean="0"/>
                        <a:t>many</a:t>
                      </a:r>
                      <a:endParaRPr lang="en-US" sz="1200" dirty="0"/>
                    </a:p>
                  </a:txBody>
                  <a:tcPr/>
                </a:tc>
              </a:tr>
              <a:tr h="58102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CHEMISTRY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compounds; organic molecules</a:t>
                      </a:r>
                      <a:r>
                        <a:rPr kumimoji="0" lang="en-US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; biopolymers; </a:t>
                      </a:r>
                      <a:endParaRPr lang="en-US" dirty="0"/>
                    </a:p>
                  </a:txBody>
                  <a:tcPr/>
                </a:tc>
              </a:tr>
              <a:tr h="58102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GEOLOGY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continental plates; mountains; weather; rocks; </a:t>
                      </a:r>
                      <a:endParaRPr lang="en-US" dirty="0"/>
                    </a:p>
                  </a:txBody>
                  <a:tcPr/>
                </a:tc>
              </a:tr>
              <a:tr h="58102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BIOLOGY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Many from prebiotic protocells to all cell types of multicellular organisms to ecology</a:t>
                      </a:r>
                      <a:endParaRPr lang="en-US" dirty="0"/>
                    </a:p>
                  </a:txBody>
                  <a:tcPr/>
                </a:tc>
              </a:tr>
              <a:tr h="58102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MATH</a:t>
                      </a:r>
                      <a:r>
                        <a:rPr lang="en-US" b="1" baseline="0" dirty="0" smtClean="0"/>
                        <a:t> &amp; COMPUTER SCI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Does occur; origin of each new type of math &amp; computer language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8102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HUMAN</a:t>
                      </a:r>
                      <a:r>
                        <a:rPr lang="en-US" b="1" baseline="0" dirty="0" smtClean="0"/>
                        <a:t> SYSTEMS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Origins of all levels of social organism to human society &amp; civilization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665" name="TextBox 4"/>
          <p:cNvSpPr txBox="1">
            <a:spLocks noChangeArrowheads="1"/>
          </p:cNvSpPr>
          <p:nvPr/>
        </p:nvSpPr>
        <p:spPr bwMode="auto">
          <a:xfrm>
            <a:off x="3429000" y="5726112"/>
            <a:ext cx="4926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…from peer-reviewed natural </a:t>
            </a:r>
            <a:r>
              <a:rPr lang="en-US" dirty="0" err="1"/>
              <a:t>sci</a:t>
            </a:r>
            <a:r>
              <a:rPr lang="en-US" dirty="0"/>
              <a:t> journals such as…</a:t>
            </a:r>
          </a:p>
        </p:txBody>
      </p:sp>
      <p:sp>
        <p:nvSpPr>
          <p:cNvPr id="26666" name="TextBox 4"/>
          <p:cNvSpPr txBox="1">
            <a:spLocks noChangeArrowheads="1"/>
          </p:cNvSpPr>
          <p:nvPr/>
        </p:nvSpPr>
        <p:spPr bwMode="auto">
          <a:xfrm>
            <a:off x="1752600" y="5943601"/>
            <a:ext cx="86868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600" b="1" dirty="0"/>
              <a:t>Total = 623</a:t>
            </a:r>
            <a:r>
              <a:rPr lang="en-US" sz="2600" dirty="0"/>
              <a:t>; with </a:t>
            </a:r>
            <a:r>
              <a:rPr lang="en-US" sz="2600" dirty="0" err="1"/>
              <a:t>PhySci</a:t>
            </a:r>
            <a:r>
              <a:rPr lang="en-US" sz="2600" dirty="0"/>
              <a:t> = 390; Living = 153; Human = 80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1199" y="0"/>
            <a:ext cx="10421257" cy="914400"/>
          </a:xfrm>
        </p:spPr>
        <p:txBody>
          <a:bodyPr>
            <a:normAutofit fontScale="90000"/>
          </a:bodyPr>
          <a:lstStyle/>
          <a:p>
            <a:r>
              <a:rPr lang="en-US" sz="3900" b="1" dirty="0">
                <a:latin typeface="Arial" charset="0"/>
                <a:ea typeface="Arial" charset="0"/>
                <a:cs typeface="Arial" charset="0"/>
              </a:rPr>
              <a:t>ESTIMATE </a:t>
            </a:r>
            <a:r>
              <a:rPr lang="mr-IN" sz="3900" b="1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3900" b="1" dirty="0" smtClean="0">
                <a:latin typeface="Arial" charset="0"/>
                <a:ea typeface="Arial" charset="0"/>
                <a:cs typeface="Arial" charset="0"/>
              </a:rPr>
              <a:t> SPT INFO QUANTITY for just our physical file of reprints for just one ISP </a:t>
            </a:r>
            <a:endParaRPr lang="en-US" sz="39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5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50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14" y="165553"/>
            <a:ext cx="8215086" cy="66308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58057" y="812802"/>
            <a:ext cx="223519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Some examples of student searches for seven ISP’s for years covered by one search engine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Though “hits” are way too many to be practical, more restricted search terms give more manageable sets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I usually advise them to only look for texts, reviews, and chapters.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8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83771" y="-47172"/>
            <a:ext cx="10305143" cy="7493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900" b="1" dirty="0">
                <a:latin typeface="Arial" charset="0"/>
                <a:ea typeface="Arial" charset="0"/>
                <a:cs typeface="Arial" charset="0"/>
              </a:rPr>
              <a:t>NATURAL SCIENCE </a:t>
            </a:r>
            <a:r>
              <a:rPr lang="en-US" sz="2900" b="1" dirty="0" smtClean="0">
                <a:latin typeface="Arial" charset="0"/>
                <a:ea typeface="Arial" charset="0"/>
                <a:cs typeface="Arial" charset="0"/>
              </a:rPr>
              <a:t>LIT:</a:t>
            </a:r>
            <a:br>
              <a:rPr lang="en-US" sz="2900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900" b="1" dirty="0" smtClean="0">
                <a:latin typeface="Arial" charset="0"/>
                <a:ea typeface="Arial" charset="0"/>
                <a:cs typeface="Arial" charset="0"/>
              </a:rPr>
              <a:t>BIG #’s </a:t>
            </a:r>
            <a:r>
              <a:rPr lang="en-US" sz="2900" b="1" dirty="0">
                <a:latin typeface="Arial" charset="0"/>
                <a:ea typeface="Arial" charset="0"/>
                <a:cs typeface="Arial" charset="0"/>
              </a:rPr>
              <a:t>CASE STUDIES PER </a:t>
            </a:r>
            <a:r>
              <a:rPr lang="en-US" sz="2900" b="1" dirty="0" smtClean="0">
                <a:latin typeface="Arial" charset="0"/>
                <a:ea typeface="Arial" charset="0"/>
                <a:cs typeface="Arial" charset="0"/>
              </a:rPr>
              <a:t>ISP </a:t>
            </a:r>
            <a:r>
              <a:rPr lang="en-US" sz="2900" b="1" dirty="0">
                <a:latin typeface="Arial" charset="0"/>
                <a:ea typeface="Arial" charset="0"/>
                <a:cs typeface="Arial" charset="0"/>
              </a:rPr>
              <a:t>PER DISCIPLINE</a:t>
            </a:r>
          </a:p>
        </p:txBody>
      </p:sp>
      <p:pic>
        <p:nvPicPr>
          <p:cNvPr id="23555" name="Picture 5" descr="A2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0114" y="824651"/>
            <a:ext cx="7275286" cy="58047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6" name="Footer Placeholder 3"/>
          <p:cNvSpPr txBox="1">
            <a:spLocks/>
          </p:cNvSpPr>
          <p:nvPr/>
        </p:nvSpPr>
        <p:spPr bwMode="auto">
          <a:xfrm>
            <a:off x="8382000" y="6629400"/>
            <a:ext cx="228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000"/>
              <a:t>© Dr. Len Troncale, June, 2010</a:t>
            </a:r>
            <a:endParaRPr lang="en-US" sz="50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915400" y="990600"/>
            <a:ext cx="1752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But it is not only the usual natural sciences that serve as a source of info for our new sys of sys process theory, it is the new systems-based versions of those sciences. They have recently discovered their obligate complex systems natures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98061"/>
            <a:ext cx="2052783" cy="312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9806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SPT-RDB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74" y="654581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38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16000"/>
            <a:ext cx="12090400" cy="5297714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atin typeface="Tahoma" charset="0"/>
                <a:ea typeface="Tahoma" charset="0"/>
                <a:cs typeface="Tahoma" charset="0"/>
              </a:rPr>
              <a:t>FEATURES OF A RELATIONAL DATABASE FOR SPT</a:t>
            </a:r>
            <a:endParaRPr lang="en-US" sz="9600" b="1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0"/>
            <a:ext cx="3170384" cy="312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© Emerson, Martin, &amp; Troncale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7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828" y="43542"/>
            <a:ext cx="10408843" cy="785250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SUMMARY OF 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30 </a:t>
            </a: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INFORMATION CATEGORIES:</a:t>
            </a:r>
            <a:br>
              <a:rPr lang="en-US" sz="32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KEY INFO FOR EACH SPT-ISP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024" y="1006963"/>
            <a:ext cx="11783683" cy="5568007"/>
          </a:xfrm>
        </p:spPr>
        <p:txBody>
          <a:bodyPr numCol="2">
            <a:normAutofit fontScale="85000" lnSpcReduction="20000"/>
          </a:bodyPr>
          <a:lstStyle/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QUICK INTRO EXAMPLES OF ISP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BRIEF HISTORY OF ISP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IDENTIFYING FEATURES OF ISP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IDENFITYING FUNCTIONS OF ISP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TYPES &amp; TAXONOMY OF ISP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DISCINYMS OF THE ISP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KEY DISCRIMINATIONS ON ISP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EVIDENCE FOR THE ISP (Science)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PROOF OF PROCESSIVITY / ISP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PREREQUISITES, DEPENDENCIES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LINKAGE PROPOSITIONS OF ISP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DYSFUNCTIONS /or/ PATHOLOGY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SELECTED KEY SOURCES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FUTURE RESEARCH QUESTIONS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LOGO’s, ICON’s, MODEL SYMBOLS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MEASURABLES FOR THIS ISP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CURRENT CONSENSUS FINDINGS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COMPARATIVE USE IN GST/ST/SS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FAQ FOR THIS ISP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ISSUES INVOLVING THIS ISP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USE IN CONVENTIONAL DOMAINS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KEY FUNDING AGENCIES FOR ISP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EQUATIONS &amp; FORMALIZATIONS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TOOLS &amp; TECHNIQUES FOR ISP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EXEMPLARS OF APPLICATIONS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KEY WORKERS FOR THIS ISP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KEY INSTITUTIONS FOR ISP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BIBLIOGRAPHY/LITERATURE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COMPARATIVE WORD DEFINITION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600" b="1" dirty="0">
                <a:latin typeface="Arial" charset="0"/>
                <a:ea typeface="Arial" charset="0"/>
                <a:cs typeface="Arial" charset="0"/>
              </a:rPr>
              <a:t>OBSTACLES TO &gt;USE OF ISP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5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3763</Words>
  <Application>Microsoft Macintosh PowerPoint</Application>
  <PresentationFormat>Widescreen</PresentationFormat>
  <Paragraphs>431</Paragraphs>
  <Slides>42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Book Antiqua</vt:lpstr>
      <vt:lpstr>Calibri</vt:lpstr>
      <vt:lpstr>Calibri Light</vt:lpstr>
      <vt:lpstr>Mangal</vt:lpstr>
      <vt:lpstr>ＭＳ Ｐゴシック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ERA OF BIG DATA &amp; GST: INFO WEALTH OF SPT</vt:lpstr>
      <vt:lpstr>ESTIMATE – SPT INFOQUANTITY for searches across both the natural and human literature</vt:lpstr>
      <vt:lpstr>ESTIMATE – SPT INFO QUANTITY for just our physical file of reprints for just one ISP </vt:lpstr>
      <vt:lpstr>PowerPoint Presentation</vt:lpstr>
      <vt:lpstr>NATURAL SCIENCE LIT: BIG #’s CASE STUDIES PER ISP PER DISCIPLINE</vt:lpstr>
      <vt:lpstr>FEATURES OF A RELATIONAL DATABASE FOR SPT</vt:lpstr>
      <vt:lpstr>SUMMARY OF 30 INFORMATION CATEGORIES: KEY INFO FOR EACH SPT-ISP</vt:lpstr>
      <vt:lpstr>PowerPoint Presentation</vt:lpstr>
      <vt:lpstr>PowerPoint Presentation</vt:lpstr>
      <vt:lpstr>PowerPoint Presentation</vt:lpstr>
      <vt:lpstr>WHO WILL POPULATE the SPT DATABASE? And WHERE?</vt:lpstr>
      <vt:lpstr>PowerPoint Presentation</vt:lpstr>
      <vt:lpstr>PowerPoint Presentation</vt:lpstr>
      <vt:lpstr>TRELLO PLANNING METHOD for the SPT-RDB</vt:lpstr>
      <vt:lpstr>What is Trello?  (Trello.com)</vt:lpstr>
      <vt:lpstr>Examples of Trello mgmnt boards and lists cards</vt:lpstr>
      <vt:lpstr>Example Conversation Card</vt:lpstr>
      <vt:lpstr>Why Use Trello?</vt:lpstr>
      <vt:lpstr>Example Trello Uses</vt:lpstr>
      <vt:lpstr>Current Trello Stats for SPT-RDB Project</vt:lpstr>
      <vt:lpstr>M by N (MxN) MATRICES for the SPT-RDB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WILL USE the SPT-RDB? FOR WHAT?</vt:lpstr>
      <vt:lpstr>PowerPoint Presentation</vt:lpstr>
      <vt:lpstr>PowerPoint Presentation</vt:lpstr>
      <vt:lpstr>PowerPoint Presentation</vt:lpstr>
      <vt:lpstr>PowerPoint Presentation</vt:lpstr>
      <vt:lpstr>Association Classes of LP’s: Based on Operators</vt:lpstr>
      <vt:lpstr>PowerPoint Presentation</vt:lpstr>
      <vt:lpstr>CYCLING PROCESSES: ONE TO MANY</vt:lpstr>
      <vt:lpstr>BOUNDARY PROCESSES: ONE TO MANY</vt:lpstr>
      <vt:lpstr>Or Ask Show Dependency &amp; Prerequisite Chains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 Troncale</dc:creator>
  <cp:lastModifiedBy>Len Troncale</cp:lastModifiedBy>
  <cp:revision>69</cp:revision>
  <dcterms:created xsi:type="dcterms:W3CDTF">2017-06-25T00:15:01Z</dcterms:created>
  <dcterms:modified xsi:type="dcterms:W3CDTF">2018-03-07T23:44:08Z</dcterms:modified>
</cp:coreProperties>
</file>