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9" r:id="rId3"/>
    <p:sldId id="256" r:id="rId4"/>
    <p:sldId id="284" r:id="rId5"/>
    <p:sldId id="285" r:id="rId6"/>
    <p:sldId id="286" r:id="rId7"/>
    <p:sldId id="287" r:id="rId8"/>
    <p:sldId id="267" r:id="rId9"/>
    <p:sldId id="268" r:id="rId10"/>
    <p:sldId id="260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61" r:id="rId21"/>
    <p:sldId id="297" r:id="rId22"/>
    <p:sldId id="262" r:id="rId23"/>
    <p:sldId id="301" r:id="rId24"/>
    <p:sldId id="302" r:id="rId25"/>
    <p:sldId id="299" r:id="rId26"/>
    <p:sldId id="263" r:id="rId27"/>
    <p:sldId id="266" r:id="rId28"/>
    <p:sldId id="26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7"/>
    <p:restoredTop sz="92969"/>
  </p:normalViewPr>
  <p:slideViewPr>
    <p:cSldViewPr snapToGrid="0" snapToObjects="1">
      <p:cViewPr varScale="1">
        <p:scale>
          <a:sx n="104" d="100"/>
          <a:sy n="104" d="100"/>
        </p:scale>
        <p:origin x="3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1" d="100"/>
        <a:sy n="19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07FF8-54AE-DB4F-B5E7-62777D07B839}" type="datetimeFigureOut">
              <a:rPr lang="en-US" smtClean="0"/>
              <a:t>7/10/17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C21BF-20BC-DD4F-9114-CAA85D41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93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115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2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5281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31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object 9"/>
          <p:cNvSpPr/>
          <p:nvPr userDrawn="1"/>
        </p:nvSpPr>
        <p:spPr>
          <a:xfrm>
            <a:off x="55094" y="76200"/>
            <a:ext cx="553212" cy="87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0"/>
          <p:cNvSpPr/>
          <p:nvPr userDrawn="1"/>
        </p:nvSpPr>
        <p:spPr>
          <a:xfrm>
            <a:off x="490728" y="310897"/>
            <a:ext cx="576072" cy="908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1171500" y="0"/>
            <a:ext cx="1020500" cy="1056131"/>
            <a:chOff x="11171500" y="0"/>
            <a:chExt cx="1020500" cy="10561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500" y="0"/>
              <a:ext cx="1020500" cy="105613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47700" y="4688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20  17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59622" y="240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IS  SS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6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152400"/>
            <a:ext cx="8737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44698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20946" cy="577410"/>
          </a:xfrm>
        </p:spPr>
        <p:txBody>
          <a:bodyPr/>
          <a:lstStyle>
            <a:lvl1pPr>
              <a:defRPr b="1">
                <a:solidFill>
                  <a:srgbClr val="7037D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5925"/>
            <a:ext cx="12129654" cy="5486400"/>
          </a:xfrm>
        </p:spPr>
        <p:txBody>
          <a:bodyPr/>
          <a:lstStyle>
            <a:lvl1pPr>
              <a:defRPr sz="3200" b="1"/>
            </a:lvl1pPr>
            <a:lvl2pPr>
              <a:defRPr sz="2800" b="0"/>
            </a:lvl2pPr>
            <a:lvl3pPr>
              <a:defRPr i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38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-37197" y="6579419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2187" y="6579419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4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5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4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7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9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0784" y="6525491"/>
            <a:ext cx="1948057" cy="332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© Troncale, </a:t>
            </a:r>
            <a:r>
              <a:rPr lang="de-DE" dirty="0" err="1" smtClean="0"/>
              <a:t>July</a:t>
            </a:r>
            <a:r>
              <a:rPr lang="de-DE" dirty="0" smtClean="0"/>
              <a:t> 11, 2017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25491"/>
            <a:ext cx="4191000" cy="3206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Systems Biology AS Systems Pathology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0946" y="6473248"/>
            <a:ext cx="408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4F2DF-D192-9845-AC14-249F0470C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2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" y="1250679"/>
            <a:ext cx="12093520" cy="39812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ctr">
              <a:lnSpc>
                <a:spcPct val="100299"/>
              </a:lnSpc>
              <a:tabLst>
                <a:tab pos="3136900" algn="l"/>
                <a:tab pos="4128135" algn="l"/>
                <a:tab pos="5728335" algn="l"/>
                <a:tab pos="9538335" algn="l"/>
              </a:tabLst>
            </a:pPr>
            <a:r>
              <a:rPr lang="en-US" sz="8000" b="1" dirty="0" smtClean="0">
                <a:solidFill>
                  <a:srgbClr val="0070CE"/>
                </a:solidFill>
                <a:latin typeface="Tahoma" charset="0"/>
                <a:ea typeface="Tahoma" charset="0"/>
                <a:cs typeface="Tahoma" charset="0"/>
              </a:rPr>
              <a:t>SYSTEMS BIOLOGY</a:t>
            </a:r>
          </a:p>
          <a:p>
            <a:pPr marL="12700" marR="12700" algn="ctr">
              <a:lnSpc>
                <a:spcPct val="100299"/>
              </a:lnSpc>
              <a:tabLst>
                <a:tab pos="3136900" algn="l"/>
                <a:tab pos="4128135" algn="l"/>
                <a:tab pos="5728335" algn="l"/>
                <a:tab pos="9538335" algn="l"/>
              </a:tabLst>
            </a:pPr>
            <a:r>
              <a:rPr lang="en-US" sz="8000" b="1" dirty="0" smtClean="0">
                <a:solidFill>
                  <a:srgbClr val="0070CE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</a:p>
          <a:p>
            <a:pPr marL="12700" marR="12700" algn="ctr">
              <a:lnSpc>
                <a:spcPct val="100299"/>
              </a:lnSpc>
              <a:tabLst>
                <a:tab pos="3136900" algn="l"/>
                <a:tab pos="4128135" algn="l"/>
                <a:tab pos="5728335" algn="l"/>
                <a:tab pos="9538335" algn="l"/>
              </a:tabLst>
            </a:pPr>
            <a:r>
              <a:rPr lang="en-US" sz="8000" b="1" dirty="0" smtClean="0">
                <a:solidFill>
                  <a:srgbClr val="0070CE"/>
                </a:solidFill>
                <a:latin typeface="Tahoma" charset="0"/>
                <a:ea typeface="Tahoma" charset="0"/>
                <a:cs typeface="Tahoma" charset="0"/>
              </a:rPr>
              <a:t>SYSTEMS PATHOLOGY</a:t>
            </a:r>
            <a:endParaRPr lang="en-US" sz="8000" b="1" spc="0" dirty="0" smtClean="0">
              <a:solidFill>
                <a:srgbClr val="0070C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9188" y="5231892"/>
            <a:ext cx="11238865" cy="15499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sz="2400" b="1" dirty="0" smtClean="0">
                <a:solidFill>
                  <a:srgbClr val="414042"/>
                </a:solidFill>
                <a:latin typeface="Arial"/>
                <a:cs typeface="Arial"/>
              </a:rPr>
              <a:t>Len</a:t>
            </a:r>
            <a:r>
              <a:rPr sz="2400" b="1" spc="-4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b="1" spc="-90" dirty="0" smtClean="0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sz="2400" b="1" spc="0" dirty="0" smtClean="0">
                <a:solidFill>
                  <a:srgbClr val="414042"/>
                </a:solidFill>
                <a:latin typeface="Arial"/>
                <a:cs typeface="Arial"/>
              </a:rPr>
              <a:t>ronca</a:t>
            </a:r>
            <a:r>
              <a:rPr sz="2400" b="1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lang="en-US" sz="2400" b="1" spc="0" dirty="0" smtClean="0">
                <a:solidFill>
                  <a:srgbClr val="414042"/>
                </a:solidFill>
                <a:latin typeface="Arial"/>
                <a:cs typeface="Arial"/>
              </a:rPr>
              <a:t>,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Past President, ISSS, 1990</a:t>
            </a:r>
          </a:p>
          <a:p>
            <a:pPr marL="12700" algn="ctr">
              <a:lnSpc>
                <a:spcPct val="100000"/>
              </a:lnSpc>
            </a:pP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Prof.</a:t>
            </a:r>
            <a:r>
              <a:rPr sz="2400" spc="-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Emeritus &amp; Past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ha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-130" dirty="0" smtClean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,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B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og</a:t>
            </a:r>
            <a:r>
              <a:rPr sz="2400" spc="-185" dirty="0" smtClean="0">
                <a:solidFill>
                  <a:srgbClr val="414042"/>
                </a:solidFill>
                <a:latin typeface="Arial"/>
                <a:cs typeface="Arial"/>
              </a:rPr>
              <a:t>y</a:t>
            </a:r>
            <a:r>
              <a:rPr lang="en-US" sz="2400" spc="-185" dirty="0" smtClean="0">
                <a:solidFill>
                  <a:srgbClr val="414042"/>
                </a:solidFill>
                <a:latin typeface="Arial"/>
                <a:cs typeface="Arial"/>
              </a:rPr>
              <a:t> Dept.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,</a:t>
            </a:r>
            <a:r>
              <a:rPr sz="2400" spc="3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30" dirty="0" smtClean="0">
                <a:solidFill>
                  <a:srgbClr val="414042"/>
                </a:solidFill>
                <a:latin typeface="Arial"/>
                <a:cs typeface="Arial"/>
              </a:rPr>
              <a:t>College of Science, </a:t>
            </a:r>
            <a:r>
              <a:rPr sz="2400" dirty="0" smtClean="0">
                <a:solidFill>
                  <a:srgbClr val="414042"/>
                </a:solidFill>
                <a:latin typeface="Arial"/>
                <a:cs typeface="Arial"/>
              </a:rPr>
              <a:t>Lecture</a:t>
            </a:r>
            <a:r>
              <a:rPr sz="2400" spc="-130" dirty="0" smtClean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, M.S.</a:t>
            </a:r>
            <a:r>
              <a:rPr sz="2400" spc="-3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in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S.E.,</a:t>
            </a:r>
            <a:r>
              <a:rPr sz="2400" spc="-3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ege</a:t>
            </a:r>
            <a:r>
              <a:rPr sz="2400" spc="4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of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ng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ne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ring,</a:t>
            </a:r>
            <a:r>
              <a:rPr sz="2400" spc="3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f.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State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P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ytechnic</a:t>
            </a:r>
            <a:r>
              <a:rPr sz="240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U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niv.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,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P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omona</a:t>
            </a:r>
            <a:endParaRPr lang="en-US" sz="2400" spc="0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lang="en-US" sz="2400" dirty="0" err="1" smtClean="0">
                <a:solidFill>
                  <a:srgbClr val="414042"/>
                </a:solidFill>
                <a:latin typeface="Arial"/>
                <a:cs typeface="Arial"/>
              </a:rPr>
              <a:t>lrtroncale@cpp.edu</a:t>
            </a:r>
            <a:endParaRPr lang="en-US" sz="2400" spc="0" dirty="0" smtClean="0">
              <a:solidFill>
                <a:srgbClr val="414042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" y="62484"/>
            <a:ext cx="676656" cy="993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11" y="51815"/>
            <a:ext cx="545592" cy="862583"/>
          </a:xfrm>
          <a:custGeom>
            <a:avLst/>
            <a:gdLst/>
            <a:ahLst/>
            <a:cxnLst/>
            <a:rect l="l" t="t" r="r" b="b"/>
            <a:pathLst>
              <a:path w="545592" h="862583">
                <a:moveTo>
                  <a:pt x="0" y="862583"/>
                </a:moveTo>
                <a:lnTo>
                  <a:pt x="545592" y="862583"/>
                </a:lnTo>
                <a:lnTo>
                  <a:pt x="545592" y="0"/>
                </a:lnTo>
                <a:lnTo>
                  <a:pt x="0" y="0"/>
                </a:lnTo>
                <a:lnTo>
                  <a:pt x="0" y="862583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094" y="76200"/>
            <a:ext cx="553212" cy="871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728" y="310897"/>
            <a:ext cx="576072" cy="908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965200" y="276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171500" y="0"/>
            <a:ext cx="1020500" cy="1056131"/>
            <a:chOff x="11171500" y="0"/>
            <a:chExt cx="1020500" cy="10561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500" y="0"/>
              <a:ext cx="1020500" cy="10561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247700" y="4688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20  17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59622" y="2402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ahoma" charset="0"/>
                  <a:ea typeface="Tahoma" charset="0"/>
                  <a:cs typeface="Tahoma" charset="0"/>
                </a:rPr>
                <a:t>IS  SS</a:t>
              </a:r>
              <a:endParaRPr lang="en-US" b="1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8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99885"/>
            <a:ext cx="12192000" cy="5326743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en-US" sz="11500" b="1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SYSTEMS</a:t>
            </a:r>
            <a:br>
              <a:rPr lang="en-US" sz="115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BIOLOGY HERE TO STAY?</a:t>
            </a:r>
            <a:endParaRPr lang="en-US" sz="115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I. </a:t>
            </a:r>
            <a:endParaRPr lang="en-US" altLang="en-US" sz="3200" b="1" dirty="0"/>
          </a:p>
        </p:txBody>
      </p:sp>
      <p:pic>
        <p:nvPicPr>
          <p:cNvPr id="192518" name="Picture 6" descr="c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92488"/>
            <a:ext cx="5105400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7" name="Picture 5" descr="Berke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08100"/>
            <a:ext cx="449580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6172200" y="1295400"/>
            <a:ext cx="4419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3600"/>
              <a:t>UC, Berkeley</a:t>
            </a:r>
          </a:p>
          <a:p>
            <a:pPr lvl="1"/>
            <a:r>
              <a:rPr lang="en-US" altLang="en-US" sz="3200"/>
              <a:t>$ 100 million initiative</a:t>
            </a:r>
          </a:p>
        </p:txBody>
      </p:sp>
      <p:sp>
        <p:nvSpPr>
          <p:cNvPr id="192520" name="Rectangle 8"/>
          <p:cNvSpPr>
            <a:spLocks noChangeArrowheads="1"/>
          </p:cNvSpPr>
          <p:nvPr/>
        </p:nvSpPr>
        <p:spPr bwMode="auto">
          <a:xfrm>
            <a:off x="1600200" y="4953000"/>
            <a:ext cx="4038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3600"/>
              <a:t>Caltech</a:t>
            </a:r>
          </a:p>
          <a:p>
            <a:pPr lvl="1"/>
            <a:r>
              <a:rPr lang="en-US" altLang="en-US" sz="3200"/>
              <a:t>$ 100 million</a:t>
            </a:r>
          </a:p>
          <a:p>
            <a:pPr lvl="1"/>
            <a:r>
              <a:rPr lang="en-US" altLang="en-US" sz="3200"/>
              <a:t>New Faculty</a:t>
            </a:r>
          </a:p>
        </p:txBody>
      </p:sp>
      <p:sp>
        <p:nvSpPr>
          <p:cNvPr id="192523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704056"/>
            <a:ext cx="9067800" cy="3810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Is “Systems Biology” here to stay…?          </a:t>
            </a:r>
            <a:r>
              <a:rPr lang="en-US" altLang="en-US" sz="2400" b="1" dirty="0">
                <a:solidFill>
                  <a:schemeClr val="tx2"/>
                </a:solidFill>
              </a:rPr>
              <a:t>Evidence I. New Centers</a:t>
            </a:r>
          </a:p>
        </p:txBody>
      </p:sp>
    </p:spTree>
    <p:extLst>
      <p:ext uri="{BB962C8B-B14F-4D97-AF65-F5344CB8AC3E}">
        <p14:creationId xmlns:p14="http://schemas.microsoft.com/office/powerpoint/2010/main" val="1801422939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2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2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2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2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9" grpId="0"/>
      <p:bldP spid="192520" grpId="0" build="p" bldLvl="2" autoUpdateAnimBg="0"/>
      <p:bldP spid="192523" grpId="0" build="p" bldLvl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5" name="Picture 5" descr="JohnsHopkin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320800"/>
            <a:ext cx="47625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6" name="Picture 6" descr="k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62388"/>
            <a:ext cx="4400550" cy="29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6324600" y="1295400"/>
            <a:ext cx="4343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3600"/>
              <a:t>Johns Hopkins</a:t>
            </a:r>
          </a:p>
          <a:p>
            <a:pPr lvl="1"/>
            <a:r>
              <a:rPr lang="en-US" altLang="en-US" sz="3200"/>
              <a:t>$ 34 million</a:t>
            </a: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1600200" y="4572000"/>
            <a:ext cx="4495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/>
              <a:t>Keck Graduate Institute, Claremont Colleges</a:t>
            </a:r>
          </a:p>
          <a:p>
            <a:pPr lvl="1"/>
            <a:r>
              <a:rPr lang="en-US" altLang="en-US" sz="2400"/>
              <a:t>$50 million</a:t>
            </a:r>
          </a:p>
          <a:p>
            <a:pPr lvl="1"/>
            <a:endParaRPr lang="en-US" alt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II. </a:t>
            </a:r>
            <a:endParaRPr lang="en-US" altLang="en-US" sz="3200" b="1" dirty="0"/>
          </a:p>
        </p:txBody>
      </p:sp>
      <p:sp>
        <p:nvSpPr>
          <p:cNvPr id="11" name="Rectangle 11"/>
          <p:cNvSpPr txBox="1">
            <a:spLocks noChangeArrowheads="1"/>
          </p:cNvSpPr>
          <p:nvPr/>
        </p:nvSpPr>
        <p:spPr>
          <a:xfrm>
            <a:off x="228600" y="704056"/>
            <a:ext cx="9067800" cy="381000"/>
          </a:xfrm>
          <a:prstGeom prst="rect">
            <a:avLst/>
          </a:prstGeom>
          <a:noFill/>
          <a:ln/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 smtClean="0"/>
              <a:t>Is “Systems Biology” here to stay…?          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Evidence II. New Centers</a:t>
            </a:r>
            <a:endParaRPr lang="en-US" alt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8036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9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9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9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9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6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9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9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 build="p" bldLvl="2" autoUpdateAnimBg="0"/>
      <p:bldP spid="199688" grpId="0" build="p" bldLvl="2" autoUpdateAnimBg="0"/>
      <p:bldP spid="11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5" name="Picture 7" descr="Prince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1"/>
            <a:ext cx="40386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6096000" y="1143000"/>
            <a:ext cx="4343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3600"/>
              <a:t>Princeton</a:t>
            </a:r>
          </a:p>
          <a:p>
            <a:pPr lvl="1"/>
            <a:r>
              <a:rPr lang="en-US" altLang="en-US" sz="3200"/>
              <a:t>$ 70 million</a:t>
            </a:r>
          </a:p>
          <a:p>
            <a:pPr lvl="1"/>
            <a:endParaRPr lang="en-US" altLang="en-US" sz="3200"/>
          </a:p>
        </p:txBody>
      </p:sp>
      <p:pic>
        <p:nvPicPr>
          <p:cNvPr id="206858" name="Picture 10" descr="Harvar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5791200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9" name="Rectangle 11"/>
          <p:cNvSpPr>
            <a:spLocks noChangeArrowheads="1"/>
          </p:cNvSpPr>
          <p:nvPr/>
        </p:nvSpPr>
        <p:spPr bwMode="auto">
          <a:xfrm>
            <a:off x="1600200" y="4114800"/>
            <a:ext cx="3276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3600"/>
              <a:t>Harvard</a:t>
            </a:r>
          </a:p>
          <a:p>
            <a:pPr lvl="1"/>
            <a:r>
              <a:rPr lang="en-US" altLang="en-US" sz="2400"/>
              <a:t>$ 50 million</a:t>
            </a:r>
          </a:p>
          <a:p>
            <a:pPr lvl="1"/>
            <a:r>
              <a:rPr lang="en-US" altLang="en-US" sz="2400"/>
              <a:t>First new dept in medical school in three decades</a:t>
            </a:r>
          </a:p>
        </p:txBody>
      </p:sp>
      <p:pic>
        <p:nvPicPr>
          <p:cNvPr id="206860" name="Picture 12" descr="harvard_systems_b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8400"/>
            <a:ext cx="341788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III. </a:t>
            </a:r>
            <a:endParaRPr lang="en-US" altLang="en-US" sz="3200" b="1" dirty="0"/>
          </a:p>
        </p:txBody>
      </p:sp>
      <p:sp>
        <p:nvSpPr>
          <p:cNvPr id="12" name="Rectangle 11"/>
          <p:cNvSpPr txBox="1">
            <a:spLocks noChangeArrowheads="1"/>
          </p:cNvSpPr>
          <p:nvPr/>
        </p:nvSpPr>
        <p:spPr>
          <a:xfrm>
            <a:off x="228600" y="704056"/>
            <a:ext cx="9067800" cy="381000"/>
          </a:xfrm>
          <a:prstGeom prst="rect">
            <a:avLst/>
          </a:prstGeom>
          <a:noFill/>
          <a:ln/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 smtClean="0"/>
              <a:t>Is “Systems Biology” here to stay…?          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Evidence III. New Centers</a:t>
            </a:r>
            <a:endParaRPr lang="en-US" altLang="en-US" sz="24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2200" y="838200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Total of nearly half a billion dollars for only six major universities !!!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26175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6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 build="p" bldLvl="2" autoUpdateAnimBg="0"/>
      <p:bldP spid="206859" grpId="0" build="p" bldLvl="2" autoUpdateAnimBg="0"/>
      <p:bldP spid="12" grpId="0" build="p" bldLvl="2" autoUpdateAnimBg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icsb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3810000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 descr="icsb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05401"/>
            <a:ext cx="76200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0731" name="Group 27"/>
          <p:cNvGrpSpPr>
            <a:grpSpLocks/>
          </p:cNvGrpSpPr>
          <p:nvPr/>
        </p:nvGrpSpPr>
        <p:grpSpPr bwMode="auto">
          <a:xfrm>
            <a:off x="1600200" y="1295400"/>
            <a:ext cx="9048750" cy="1320800"/>
            <a:chOff x="48" y="816"/>
            <a:chExt cx="5700" cy="832"/>
          </a:xfrm>
        </p:grpSpPr>
        <p:grpSp>
          <p:nvGrpSpPr>
            <p:cNvPr id="200728" name="Group 24"/>
            <p:cNvGrpSpPr>
              <a:grpSpLocks/>
            </p:cNvGrpSpPr>
            <p:nvPr/>
          </p:nvGrpSpPr>
          <p:grpSpPr bwMode="auto">
            <a:xfrm>
              <a:off x="48" y="912"/>
              <a:ext cx="3960" cy="327"/>
              <a:chOff x="48" y="912"/>
              <a:chExt cx="3960" cy="327"/>
            </a:xfrm>
          </p:grpSpPr>
          <p:pic>
            <p:nvPicPr>
              <p:cNvPr id="200712" name="Picture 8" descr="icsb20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912"/>
                <a:ext cx="3960" cy="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0724" name="Group 20"/>
              <p:cNvGrpSpPr>
                <a:grpSpLocks/>
              </p:cNvGrpSpPr>
              <p:nvPr/>
            </p:nvGrpSpPr>
            <p:grpSpPr bwMode="auto">
              <a:xfrm>
                <a:off x="1056" y="912"/>
                <a:ext cx="1776" cy="327"/>
                <a:chOff x="3312" y="2256"/>
                <a:chExt cx="1776" cy="327"/>
              </a:xfrm>
            </p:grpSpPr>
            <p:sp>
              <p:nvSpPr>
                <p:cNvPr id="200725" name="Rectangle 21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776" cy="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2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312" y="2256"/>
                  <a:ext cx="177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en-US" sz="2800" b="1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2001</a:t>
                  </a:r>
                  <a:r>
                    <a:rPr lang="en-US" altLang="en-US" sz="2800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r>
                    <a:rPr lang="en-US" altLang="en-US" sz="2800" b="1" i="1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JAPAN</a:t>
                  </a:r>
                </a:p>
              </p:txBody>
            </p:sp>
          </p:grpSp>
        </p:grpSp>
        <p:grpSp>
          <p:nvGrpSpPr>
            <p:cNvPr id="200727" name="Group 23"/>
            <p:cNvGrpSpPr>
              <a:grpSpLocks/>
            </p:cNvGrpSpPr>
            <p:nvPr/>
          </p:nvGrpSpPr>
          <p:grpSpPr bwMode="auto">
            <a:xfrm>
              <a:off x="192" y="1248"/>
              <a:ext cx="3960" cy="327"/>
              <a:chOff x="192" y="1248"/>
              <a:chExt cx="3960" cy="327"/>
            </a:xfrm>
          </p:grpSpPr>
          <p:pic>
            <p:nvPicPr>
              <p:cNvPr id="200713" name="Picture 9" descr="icsb20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3960" cy="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0723" name="Group 19"/>
              <p:cNvGrpSpPr>
                <a:grpSpLocks/>
              </p:cNvGrpSpPr>
              <p:nvPr/>
            </p:nvGrpSpPr>
            <p:grpSpPr bwMode="auto">
              <a:xfrm>
                <a:off x="1200" y="1248"/>
                <a:ext cx="1776" cy="327"/>
                <a:chOff x="3312" y="2256"/>
                <a:chExt cx="1776" cy="327"/>
              </a:xfrm>
            </p:grpSpPr>
            <p:sp>
              <p:nvSpPr>
                <p:cNvPr id="200722" name="Rectangle 18"/>
                <p:cNvSpPr>
                  <a:spLocks noChangeArrowheads="1"/>
                </p:cNvSpPr>
                <p:nvPr/>
              </p:nvSpPr>
              <p:spPr bwMode="auto">
                <a:xfrm>
                  <a:off x="3312" y="2256"/>
                  <a:ext cx="1776" cy="28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7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312" y="2256"/>
                  <a:ext cx="177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en-US" sz="2800" b="1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2002</a:t>
                  </a:r>
                  <a:r>
                    <a:rPr lang="en-US" altLang="en-US" sz="2800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r>
                    <a:rPr lang="en-US" altLang="en-US" sz="2800" b="1" i="1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CALTECH</a:t>
                  </a:r>
                </a:p>
              </p:txBody>
            </p:sp>
          </p:grpSp>
        </p:grpSp>
        <p:pic>
          <p:nvPicPr>
            <p:cNvPr id="200714" name="Picture 10" descr="Kitano_SB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816"/>
              <a:ext cx="2772" cy="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0720" name="Rectangle 16"/>
          <p:cNvSpPr>
            <a:spLocks noChangeArrowheads="1"/>
          </p:cNvSpPr>
          <p:nvPr/>
        </p:nvSpPr>
        <p:spPr bwMode="auto">
          <a:xfrm>
            <a:off x="4572000" y="19812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0730" name="Group 26"/>
          <p:cNvGrpSpPr>
            <a:grpSpLocks/>
          </p:cNvGrpSpPr>
          <p:nvPr/>
        </p:nvGrpSpPr>
        <p:grpSpPr bwMode="auto">
          <a:xfrm>
            <a:off x="5105400" y="2870200"/>
            <a:ext cx="5486400" cy="3911600"/>
            <a:chOff x="2256" y="1808"/>
            <a:chExt cx="3456" cy="2464"/>
          </a:xfrm>
        </p:grpSpPr>
        <p:pic>
          <p:nvPicPr>
            <p:cNvPr id="200711" name="Picture 7" descr="icsb200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808"/>
              <a:ext cx="3456" cy="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0729" name="Text Box 25"/>
            <p:cNvSpPr txBox="1">
              <a:spLocks noChangeArrowheads="1"/>
            </p:cNvSpPr>
            <p:nvPr/>
          </p:nvSpPr>
          <p:spPr bwMode="auto">
            <a:xfrm>
              <a:off x="4696" y="1827"/>
              <a:ext cx="101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b="1">
                  <a:solidFill>
                    <a:srgbClr val="66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charset="0"/>
                </a:rPr>
                <a:t>Boston</a:t>
              </a:r>
            </a:p>
          </p:txBody>
        </p:sp>
      </p:grp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IV. </a:t>
            </a:r>
            <a:endParaRPr lang="en-US" altLang="en-US" sz="3200" b="1" dirty="0"/>
          </a:p>
        </p:txBody>
      </p:sp>
      <p:sp>
        <p:nvSpPr>
          <p:cNvPr id="26" name="Rectangle 11"/>
          <p:cNvSpPr txBox="1">
            <a:spLocks noChangeArrowheads="1"/>
          </p:cNvSpPr>
          <p:nvPr/>
        </p:nvSpPr>
        <p:spPr>
          <a:xfrm>
            <a:off x="228600" y="704056"/>
            <a:ext cx="10668000" cy="381000"/>
          </a:xfrm>
          <a:prstGeom prst="rect">
            <a:avLst/>
          </a:prstGeom>
          <a:noFill/>
          <a:ln/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 smtClean="0"/>
              <a:t>Is “Systems Biology” here to stay…?          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Evidence IV. New Conference Series</a:t>
            </a:r>
            <a:endParaRPr lang="en-US" alt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4482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684551"/>
            <a:ext cx="10972800" cy="381000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b="1" dirty="0"/>
              <a:t>Is “Systems Biology” here to stay…?     </a:t>
            </a:r>
            <a:r>
              <a:rPr lang="en-US" altLang="en-US" sz="2400" b="1" dirty="0">
                <a:solidFill>
                  <a:schemeClr val="tx2"/>
                </a:solidFill>
              </a:rPr>
              <a:t>Evidence V. 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New Conference </a:t>
            </a:r>
            <a:r>
              <a:rPr lang="en-US" altLang="en-US" sz="2400" b="1" dirty="0">
                <a:solidFill>
                  <a:schemeClr val="tx2"/>
                </a:solidFill>
              </a:rPr>
              <a:t>Series</a:t>
            </a:r>
          </a:p>
        </p:txBody>
      </p:sp>
      <p:pic>
        <p:nvPicPr>
          <p:cNvPr id="217094" name="Picture 6" descr="3rdP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295400"/>
            <a:ext cx="377666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5" name="Picture 7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641726"/>
            <a:ext cx="52959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5486400" y="1143000"/>
            <a:ext cx="5181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/>
              <a:t>Joe Nadeu, Chair, Medical Genetics, Case Western</a:t>
            </a:r>
          </a:p>
          <a:p>
            <a:pPr lvl="1"/>
            <a:r>
              <a:rPr lang="en-US" altLang="en-US"/>
              <a:t>Greek Island series…….</a:t>
            </a:r>
          </a:p>
          <a:p>
            <a:pPr lvl="1"/>
            <a:r>
              <a:rPr lang="en-US" altLang="en-US"/>
              <a:t>Characterized by more intense discussion sessions</a:t>
            </a:r>
          </a:p>
          <a:p>
            <a:pPr lvl="1"/>
            <a:r>
              <a:rPr lang="en-US" altLang="en-US"/>
              <a:t>Regular conference attendee’s; more Europeans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12192000" cy="609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BIOLOGY as SYSTEMS PATHOLOGY </a:t>
            </a:r>
            <a:r>
              <a:rPr lang="en-US" altLang="en-US" sz="3200" b="1" dirty="0" smtClean="0"/>
              <a:t>(two ISSS SIGs) V. 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633126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0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0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7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7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0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build="p" bldLvl="2" autoUpdateAnimBg="0"/>
      <p:bldP spid="217096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642938"/>
            <a:ext cx="10439400" cy="381000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b="1" dirty="0"/>
              <a:t>Is “Systems Biology” here to stay…?    </a:t>
            </a:r>
            <a:r>
              <a:rPr lang="en-US" altLang="en-US" sz="2400" b="1" dirty="0">
                <a:solidFill>
                  <a:schemeClr val="tx2"/>
                </a:solidFill>
              </a:rPr>
              <a:t>Evidence VI. 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New Conference </a:t>
            </a:r>
            <a:r>
              <a:rPr lang="en-US" altLang="en-US" sz="2400" b="1" dirty="0">
                <a:solidFill>
                  <a:schemeClr val="tx2"/>
                </a:solidFill>
              </a:rPr>
              <a:t>Series</a:t>
            </a:r>
          </a:p>
        </p:txBody>
      </p:sp>
      <p:sp>
        <p:nvSpPr>
          <p:cNvPr id="252934" name="Rectangle 6"/>
          <p:cNvSpPr>
            <a:spLocks noChangeArrowheads="1"/>
          </p:cNvSpPr>
          <p:nvPr/>
        </p:nvSpPr>
        <p:spPr bwMode="auto">
          <a:xfrm>
            <a:off x="6019800" y="1143000"/>
            <a:ext cx="4648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/>
              <a:t>Fifth International Conf. on Complex Systems</a:t>
            </a:r>
          </a:p>
          <a:p>
            <a:pPr lvl="1"/>
            <a:r>
              <a:rPr lang="en-US" altLang="en-US"/>
              <a:t>Boston, May, 2004</a:t>
            </a:r>
          </a:p>
          <a:p>
            <a:pPr lvl="1"/>
            <a:r>
              <a:rPr lang="en-US" altLang="en-US"/>
              <a:t>Several Systems Biology Plenaries, Paper, &amp; Poster Sessions</a:t>
            </a:r>
          </a:p>
          <a:p>
            <a:r>
              <a:rPr lang="en-US" altLang="en-US"/>
              <a:t>Tightly coupled with major New England universities</a:t>
            </a:r>
          </a:p>
          <a:p>
            <a:pPr lvl="1"/>
            <a:r>
              <a:rPr lang="en-US" altLang="en-US"/>
              <a:t>Harvard, MIT, Yale…</a:t>
            </a:r>
          </a:p>
          <a:p>
            <a:r>
              <a:rPr lang="en-US" altLang="en-US"/>
              <a:t>Sante Fe Institute</a:t>
            </a:r>
          </a:p>
          <a:p>
            <a:pPr lvl="1"/>
            <a:r>
              <a:rPr lang="en-US" altLang="en-US"/>
              <a:t>Scaling laws, network dynamics, biocomputation, artificial life simulations, etc.</a:t>
            </a:r>
          </a:p>
        </p:txBody>
      </p:sp>
      <p:grpSp>
        <p:nvGrpSpPr>
          <p:cNvPr id="252941" name="Group 13"/>
          <p:cNvGrpSpPr>
            <a:grpSpLocks/>
          </p:cNvGrpSpPr>
          <p:nvPr/>
        </p:nvGrpSpPr>
        <p:grpSpPr bwMode="auto">
          <a:xfrm>
            <a:off x="2971800" y="1600200"/>
            <a:ext cx="1905000" cy="2514600"/>
            <a:chOff x="912" y="1008"/>
            <a:chExt cx="1200" cy="1584"/>
          </a:xfrm>
        </p:grpSpPr>
        <p:grpSp>
          <p:nvGrpSpPr>
            <p:cNvPr id="252940" name="Group 12"/>
            <p:cNvGrpSpPr>
              <a:grpSpLocks/>
            </p:cNvGrpSpPr>
            <p:nvPr/>
          </p:nvGrpSpPr>
          <p:grpSpPr bwMode="auto">
            <a:xfrm>
              <a:off x="912" y="1008"/>
              <a:ext cx="1200" cy="1584"/>
              <a:chOff x="912" y="1008"/>
              <a:chExt cx="1200" cy="1584"/>
            </a:xfrm>
          </p:grpSpPr>
          <p:sp>
            <p:nvSpPr>
              <p:cNvPr id="252936" name="Rectangle 8"/>
              <p:cNvSpPr>
                <a:spLocks noChangeArrowheads="1"/>
              </p:cNvSpPr>
              <p:nvPr/>
            </p:nvSpPr>
            <p:spPr bwMode="auto">
              <a:xfrm>
                <a:off x="912" y="1008"/>
                <a:ext cx="1200" cy="1584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52935" name="Picture 7" descr="NECSILog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4" y="1104"/>
                <a:ext cx="914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2937" name="Rectangle 9"/>
            <p:cNvSpPr>
              <a:spLocks noChangeArrowheads="1"/>
            </p:cNvSpPr>
            <p:nvPr/>
          </p:nvSpPr>
          <p:spPr bwMode="auto">
            <a:xfrm>
              <a:off x="1104" y="2064"/>
              <a:ext cx="816" cy="2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en-US" b="1" i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charset="0"/>
                </a:rPr>
                <a:t>NECSI</a:t>
              </a:r>
            </a:p>
          </p:txBody>
        </p:sp>
      </p:grpSp>
      <p:pic>
        <p:nvPicPr>
          <p:cNvPr id="252939" name="Picture 11" descr="SanteFeIns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1600200" y="5953126"/>
            <a:ext cx="89916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VI. 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560733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2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2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2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2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2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2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2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2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2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2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2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2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2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2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29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build="p" bldLvl="2" autoUpdateAnimBg="0"/>
      <p:bldP spid="252934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533400"/>
            <a:ext cx="10363200" cy="3810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Is “Systems Biology” here to stay…?                </a:t>
            </a:r>
            <a:r>
              <a:rPr lang="en-US" altLang="en-US" sz="2000" b="1" dirty="0">
                <a:solidFill>
                  <a:schemeClr val="tx2"/>
                </a:solidFill>
              </a:rPr>
              <a:t>Evidence VII. </a:t>
            </a:r>
            <a:r>
              <a:rPr lang="en-US" altLang="en-US" sz="2000" b="1" dirty="0" smtClean="0">
                <a:solidFill>
                  <a:schemeClr val="tx2"/>
                </a:solidFill>
              </a:rPr>
              <a:t>New Conference </a:t>
            </a:r>
            <a:r>
              <a:rPr lang="en-US" altLang="en-US" sz="2000" b="1" dirty="0">
                <a:solidFill>
                  <a:schemeClr val="tx2"/>
                </a:solidFill>
              </a:rPr>
              <a:t>Series</a:t>
            </a:r>
          </a:p>
        </p:txBody>
      </p:sp>
      <p:pic>
        <p:nvPicPr>
          <p:cNvPr id="207879" name="Picture 7" descr="cold_spring_harb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022350"/>
            <a:ext cx="7239000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0" name="Picture 8" descr="keystone_sympo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3279775"/>
            <a:ext cx="8296275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164674" y="1050924"/>
            <a:ext cx="4724400" cy="685800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2000" dirty="0"/>
              <a:t>Cold Spring Harbor Lab </a:t>
            </a:r>
            <a:r>
              <a:rPr lang="en-US" altLang="en-US" sz="2000" dirty="0" err="1"/>
              <a:t>Mtgs</a:t>
            </a:r>
            <a:r>
              <a:rPr lang="en-US" altLang="en-US" sz="2000" dirty="0"/>
              <a:t>: on Systems Biology in March’05</a:t>
            </a:r>
          </a:p>
        </p:txBody>
      </p:sp>
      <p:sp>
        <p:nvSpPr>
          <p:cNvPr id="207882" name="Rectangle 10"/>
          <p:cNvSpPr>
            <a:spLocks noChangeArrowheads="1"/>
          </p:cNvSpPr>
          <p:nvPr/>
        </p:nvSpPr>
        <p:spPr bwMode="auto">
          <a:xfrm>
            <a:off x="4800599" y="3644899"/>
            <a:ext cx="5029200" cy="685800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sz="2000" dirty="0">
                <a:solidFill>
                  <a:schemeClr val="bg2"/>
                </a:solidFill>
              </a:rPr>
              <a:t>Systems &amp; Biology: Joint </a:t>
            </a:r>
            <a:r>
              <a:rPr lang="en-US" altLang="en-US" sz="2000" dirty="0" err="1">
                <a:solidFill>
                  <a:schemeClr val="bg2"/>
                </a:solidFill>
              </a:rPr>
              <a:t>Mtg</a:t>
            </a:r>
            <a:r>
              <a:rPr lang="en-US" altLang="en-US" sz="2000" dirty="0">
                <a:solidFill>
                  <a:schemeClr val="bg2"/>
                </a:solidFill>
              </a:rPr>
              <a:t> with Proteomics/Bioinformatics, Apr’05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VII. </a:t>
            </a:r>
            <a:endParaRPr lang="en-US" altLang="en-US" sz="3200" b="1" dirty="0"/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5724525" y="5562600"/>
            <a:ext cx="5857875" cy="1238250"/>
            <a:chOff x="96" y="1248"/>
            <a:chExt cx="3690" cy="780"/>
          </a:xfrm>
        </p:grpSpPr>
        <p:pic>
          <p:nvPicPr>
            <p:cNvPr id="11" name="Picture 11" descr="HoodsSym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248"/>
              <a:ext cx="1374" cy="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part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248"/>
              <a:ext cx="1296" cy="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 descr="part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248"/>
              <a:ext cx="1050" cy="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28599" y="5659150"/>
            <a:ext cx="5495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Systems Biology joins very established disciplines of Conventional Biology and Computer Science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3417708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 build="p" bldLvl="2" autoUpdateAnimBg="0"/>
      <p:bldP spid="207881" grpId="0" animBg="1"/>
      <p:bldP spid="20788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685800"/>
            <a:ext cx="9982200" cy="3810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Is “Systems Biology” here to stay…?                </a:t>
            </a:r>
            <a:r>
              <a:rPr lang="en-US" altLang="en-US" sz="2400" b="1" dirty="0">
                <a:solidFill>
                  <a:schemeClr val="tx2"/>
                </a:solidFill>
              </a:rPr>
              <a:t>Evidence VIII. New Journals</a:t>
            </a:r>
          </a:p>
        </p:txBody>
      </p:sp>
      <p:pic>
        <p:nvPicPr>
          <p:cNvPr id="245766" name="Picture 6" descr="EMBO SysBioJrn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295400"/>
            <a:ext cx="39497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7" name="Picture 7" descr="SysBio Sci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197643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9" name="Picture 9" descr="complex syssci cover d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200183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70" name="Rectangle 10"/>
          <p:cNvSpPr>
            <a:spLocks noChangeArrowheads="1"/>
          </p:cNvSpPr>
          <p:nvPr/>
        </p:nvSpPr>
        <p:spPr bwMode="auto">
          <a:xfrm>
            <a:off x="7010400" y="1295400"/>
            <a:ext cx="3581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/>
              <a:t>EMBO = European Molecular Biology Organization</a:t>
            </a:r>
          </a:p>
          <a:p>
            <a:pPr lvl="1"/>
            <a:r>
              <a:rPr lang="en-US" altLang="en-US"/>
              <a:t>Newest Journal</a:t>
            </a:r>
          </a:p>
          <a:p>
            <a:pPr lvl="1"/>
            <a:r>
              <a:rPr lang="en-US" altLang="en-US"/>
              <a:t>Completely on Molecular Systems Biology</a:t>
            </a:r>
          </a:p>
          <a:p>
            <a:pPr>
              <a:lnSpc>
                <a:spcPct val="80000"/>
              </a:lnSpc>
            </a:pPr>
            <a:r>
              <a:rPr lang="en-US" altLang="en-US" i="1"/>
              <a:t>Science</a:t>
            </a:r>
            <a:r>
              <a:rPr lang="en-US" altLang="en-US"/>
              <a:t> special issue, April ‘99</a:t>
            </a:r>
          </a:p>
          <a:p>
            <a:pPr>
              <a:lnSpc>
                <a:spcPct val="80000"/>
              </a:lnSpc>
            </a:pPr>
            <a:r>
              <a:rPr lang="en-US" altLang="en-US" i="1"/>
              <a:t>Science</a:t>
            </a:r>
            <a:r>
              <a:rPr lang="en-US" altLang="en-US"/>
              <a:t> special issue, March ‘02</a:t>
            </a:r>
          </a:p>
          <a:p>
            <a:pPr>
              <a:lnSpc>
                <a:spcPct val="80000"/>
              </a:lnSpc>
            </a:pPr>
            <a:r>
              <a:rPr lang="en-US" altLang="en-US"/>
              <a:t>Predict soon Annual Review of Systems Biology</a:t>
            </a:r>
          </a:p>
          <a:p>
            <a:endParaRPr lang="en-US" alt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VIII. 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29211066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bldLvl="2" autoUpdateAnimBg="0"/>
      <p:bldP spid="245770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533400"/>
            <a:ext cx="9982200" cy="3810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Is “Systems Biology” here to stay…?               </a:t>
            </a:r>
            <a:r>
              <a:rPr lang="en-US" altLang="en-US" sz="2400" b="1" dirty="0">
                <a:solidFill>
                  <a:schemeClr val="tx2"/>
                </a:solidFill>
              </a:rPr>
              <a:t>Evidence IX. New Companies</a:t>
            </a:r>
          </a:p>
        </p:txBody>
      </p: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2895600" y="990599"/>
            <a:ext cx="92964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en-US" dirty="0"/>
              <a:t>Lee Hood, Formerly of Caltech &amp; Univ. of Washington</a:t>
            </a:r>
          </a:p>
          <a:p>
            <a:r>
              <a:rPr lang="en-US" altLang="en-US" dirty="0"/>
              <a:t>“Father” of high throughput tools; left both to found</a:t>
            </a:r>
            <a:r>
              <a:rPr lang="en-US" altLang="en-US" dirty="0" smtClean="0"/>
              <a:t>…</a:t>
            </a:r>
          </a:p>
          <a:p>
            <a:r>
              <a:rPr lang="en-US" altLang="en-US" dirty="0" smtClean="0"/>
              <a:t>Institute </a:t>
            </a:r>
            <a:r>
              <a:rPr lang="en-US" altLang="en-US" dirty="0"/>
              <a:t>for Systems Biology</a:t>
            </a:r>
          </a:p>
          <a:p>
            <a:pPr lvl="1"/>
            <a:r>
              <a:rPr lang="en-US" altLang="en-US" dirty="0"/>
              <a:t>$140 million; 170 staff</a:t>
            </a:r>
          </a:p>
          <a:p>
            <a:pPr lvl="1"/>
            <a:r>
              <a:rPr lang="en-US" altLang="en-US" dirty="0" smtClean="0"/>
              <a:t>He and his wife</a:t>
            </a:r>
          </a:p>
          <a:p>
            <a:pPr lvl="1"/>
            <a:r>
              <a:rPr lang="en-US" altLang="en-US" dirty="0" smtClean="0"/>
              <a:t>Awarded </a:t>
            </a:r>
            <a:r>
              <a:rPr lang="en-US" altLang="en-US" dirty="0"/>
              <a:t>$M NSF </a:t>
            </a:r>
            <a:r>
              <a:rPr lang="en-US" altLang="en-US" dirty="0" smtClean="0"/>
              <a:t>grants</a:t>
            </a:r>
          </a:p>
          <a:p>
            <a:pPr lvl="1"/>
            <a:r>
              <a:rPr lang="en-US" altLang="en-US" dirty="0" smtClean="0"/>
              <a:t>to </a:t>
            </a:r>
            <a:r>
              <a:rPr lang="en-US" altLang="en-US" dirty="0"/>
              <a:t>teach systems biology in high schools of Washington area</a:t>
            </a:r>
          </a:p>
          <a:p>
            <a:r>
              <a:rPr lang="en-US" altLang="en-US" dirty="0" smtClean="0"/>
              <a:t>Fateful lunch Hood helps my IAS get $1.3M </a:t>
            </a:r>
            <a:r>
              <a:rPr lang="en-US" altLang="en-US" dirty="0" smtClean="0">
                <a:sym typeface="Wingdings"/>
              </a:rPr>
              <a:t> my ISGE</a:t>
            </a:r>
            <a:endParaRPr lang="en-US" altLang="en-US" dirty="0" smtClean="0"/>
          </a:p>
          <a:p>
            <a:r>
              <a:rPr lang="en-US" altLang="en-US" dirty="0" smtClean="0"/>
              <a:t>MORE EVIDENCE &amp; RELEVANCE IF YOU NEEDED IT .......</a:t>
            </a:r>
          </a:p>
          <a:p>
            <a:r>
              <a:rPr lang="en-US" altLang="en-US" dirty="0" smtClean="0"/>
              <a:t>My </a:t>
            </a:r>
            <a:r>
              <a:rPr lang="en-US" altLang="en-US" dirty="0" err="1" smtClean="0"/>
              <a:t>Yrs</a:t>
            </a:r>
            <a:r>
              <a:rPr lang="en-US" altLang="en-US" dirty="0" smtClean="0"/>
              <a:t> of collecting job announcements in Systems </a:t>
            </a:r>
            <a:r>
              <a:rPr lang="en-US" altLang="en-US" dirty="0" err="1" smtClean="0"/>
              <a:t>Biol</a:t>
            </a:r>
            <a:endParaRPr lang="en-US" altLang="en-US" dirty="0" smtClean="0"/>
          </a:p>
          <a:p>
            <a:r>
              <a:rPr lang="en-US" altLang="en-US" dirty="0" smtClean="0"/>
              <a:t>MYPLAN: Invite all </a:t>
            </a:r>
            <a:r>
              <a:rPr lang="en-US" altLang="en-US" dirty="0" err="1" smtClean="0"/>
              <a:t>SysBiol’s</a:t>
            </a:r>
            <a:r>
              <a:rPr lang="en-US" altLang="en-US" dirty="0" smtClean="0"/>
              <a:t> to ISSP</a:t>
            </a:r>
          </a:p>
          <a:p>
            <a:r>
              <a:rPr lang="en-US" altLang="en-US" dirty="0" smtClean="0"/>
              <a:t>Do you now see Systems Biology as Systems Pathology?</a:t>
            </a:r>
          </a:p>
          <a:p>
            <a:pPr lvl="1"/>
            <a:r>
              <a:rPr lang="en-US" altLang="en-US" dirty="0" smtClean="0"/>
              <a:t>Because it is interdisciplinary; yields new results for curing diseases; tries to understand the whole system; powerful</a:t>
            </a:r>
          </a:p>
        </p:txBody>
      </p:sp>
      <p:pic>
        <p:nvPicPr>
          <p:cNvPr id="265225" name="Picture 9" descr="HoodsSysIn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2640013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609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 </a:t>
            </a:r>
            <a:r>
              <a:rPr lang="en-US" altLang="en-US" sz="3600" b="1" dirty="0" smtClean="0"/>
              <a:t>SYSTEMS </a:t>
            </a:r>
            <a:r>
              <a:rPr lang="en-US" altLang="en-US" sz="3600" b="1" dirty="0"/>
              <a:t>BIOLOGY </a:t>
            </a:r>
            <a:r>
              <a:rPr lang="en-US" altLang="en-US" sz="3600" b="1" dirty="0" smtClean="0"/>
              <a:t>as SYSTEMS PATHOLOGY </a:t>
            </a:r>
            <a:r>
              <a:rPr lang="en-US" altLang="en-US" sz="3200" b="1" dirty="0" smtClean="0"/>
              <a:t>(two ISSS SIGs) IX. </a:t>
            </a:r>
            <a:endParaRPr lang="en-US" alt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28799"/>
            <a:ext cx="1524000" cy="1593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1828800"/>
            <a:ext cx="24257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91411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5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5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5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5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5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5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5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5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5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5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5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5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5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5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5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5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52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52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52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52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5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5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52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bldLvl="2" autoUpdateAnimBg="0"/>
      <p:bldP spid="265224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11963400" cy="609967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What Is Systems Biology?</a:t>
            </a:r>
          </a:p>
          <a:p>
            <a:pPr lvl="1">
              <a:buFont typeface="Wingdings" charset="2"/>
              <a:buChar char="ü"/>
            </a:pPr>
            <a:r>
              <a:rPr lang="en-US" altLang="en-US" b="1" dirty="0">
                <a:latin typeface="Arial" charset="0"/>
              </a:rPr>
              <a:t> </a:t>
            </a:r>
            <a:r>
              <a:rPr lang="en-US" altLang="en-US" b="1" dirty="0" smtClean="0">
                <a:latin typeface="Arial" charset="0"/>
              </a:rPr>
              <a:t>Basic details of microarrays, heat maps, &amp; study of thousands of genes at one time; if that </a:t>
            </a:r>
            <a:r>
              <a:rPr lang="en-US" altLang="en-US" b="1" dirty="0" err="1" smtClean="0">
                <a:latin typeface="Arial" charset="0"/>
              </a:rPr>
              <a:t>ain’t</a:t>
            </a:r>
            <a:r>
              <a:rPr lang="en-US" altLang="en-US" b="1" dirty="0" smtClean="0">
                <a:latin typeface="Arial" charset="0"/>
              </a:rPr>
              <a:t> systems-level what is</a:t>
            </a:r>
            <a:endParaRPr lang="en-US" altLang="en-US" b="1" dirty="0" smtClean="0">
              <a:latin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Is Systems Biology Here to Stay?</a:t>
            </a:r>
            <a:endParaRPr lang="en-US" altLang="en-US" b="1" dirty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New Breakthroughs Are Not Always Permanent</a:t>
            </a: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Evidence from Funding, Institutional Buy-In, Conference Series, </a:t>
            </a:r>
            <a:r>
              <a:rPr lang="en-US" altLang="en-US" b="1" dirty="0" smtClean="0">
                <a:latin typeface="Arial" charset="0"/>
              </a:rPr>
              <a:t>Journals: A resounding YES</a:t>
            </a:r>
            <a:endParaRPr lang="en-US" altLang="en-US" b="1" dirty="0" smtClean="0">
              <a:latin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But Is It Conventional Science?</a:t>
            </a:r>
          </a:p>
          <a:p>
            <a:pPr lvl="1">
              <a:buFont typeface="Wingdings" charset="2"/>
              <a:buChar char="ü"/>
            </a:pPr>
            <a:r>
              <a:rPr lang="en-US" altLang="en-US" b="1" dirty="0" smtClean="0">
                <a:latin typeface="Arial" charset="0"/>
              </a:rPr>
              <a:t> </a:t>
            </a:r>
            <a:r>
              <a:rPr lang="en-US" altLang="en-US" b="1" dirty="0" err="1" smtClean="0">
                <a:latin typeface="Arial" charset="0"/>
              </a:rPr>
              <a:t>SysBio</a:t>
            </a:r>
            <a:r>
              <a:rPr lang="en-US" altLang="en-US" b="1" dirty="0" smtClean="0">
                <a:latin typeface="Arial" charset="0"/>
              </a:rPr>
              <a:t> could be the elusive Bridge between the methods of Conventional &amp; Systems Science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Initial Comparisons: </a:t>
            </a:r>
            <a:r>
              <a:rPr lang="en-US" altLang="en-US" sz="3200" b="1" dirty="0" err="1" smtClean="0">
                <a:latin typeface="Arial" charset="0"/>
              </a:rPr>
              <a:t>SysBio</a:t>
            </a:r>
            <a:r>
              <a:rPr lang="en-US" altLang="en-US" sz="3200" b="1" dirty="0" smtClean="0">
                <a:latin typeface="Arial" charset="0"/>
              </a:rPr>
              <a:t> &amp; </a:t>
            </a:r>
            <a:r>
              <a:rPr lang="en-US" altLang="en-US" sz="3200" b="1" dirty="0" err="1" smtClean="0">
                <a:latin typeface="Arial" charset="0"/>
              </a:rPr>
              <a:t>SysPath</a:t>
            </a:r>
            <a:endParaRPr lang="en-US" altLang="en-US" b="1" dirty="0" smtClean="0">
              <a:latin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What Could </a:t>
            </a:r>
            <a:r>
              <a:rPr lang="en-US" altLang="en-US" sz="3200" b="1" dirty="0" err="1" smtClean="0">
                <a:latin typeface="Arial" charset="0"/>
              </a:rPr>
              <a:t>SysBio</a:t>
            </a:r>
            <a:r>
              <a:rPr lang="en-US" altLang="en-US" sz="3200" b="1" dirty="0" smtClean="0">
                <a:latin typeface="Arial" charset="0"/>
              </a:rPr>
              <a:t> learn from </a:t>
            </a:r>
            <a:r>
              <a:rPr lang="en-US" altLang="en-US" sz="3200" b="1" dirty="0" err="1" smtClean="0">
                <a:latin typeface="Arial" charset="0"/>
              </a:rPr>
              <a:t>SysPath</a:t>
            </a:r>
            <a:r>
              <a:rPr lang="en-US" altLang="en-US" sz="3200" b="1" dirty="0" smtClean="0">
                <a:latin typeface="Arial" charset="0"/>
              </a:rPr>
              <a:t>?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What Could </a:t>
            </a:r>
            <a:r>
              <a:rPr lang="en-US" altLang="en-US" sz="3200" b="1" dirty="0" err="1" smtClean="0">
                <a:latin typeface="Arial" charset="0"/>
              </a:rPr>
              <a:t>SysPath</a:t>
            </a:r>
            <a:r>
              <a:rPr lang="en-US" altLang="en-US" sz="3200" b="1" dirty="0" smtClean="0">
                <a:latin typeface="Arial" charset="0"/>
              </a:rPr>
              <a:t> learn from </a:t>
            </a:r>
            <a:r>
              <a:rPr lang="en-US" altLang="en-US" sz="3200" b="1" dirty="0" err="1" smtClean="0">
                <a:latin typeface="Arial" charset="0"/>
              </a:rPr>
              <a:t>SysBio</a:t>
            </a:r>
            <a:r>
              <a:rPr lang="en-US" altLang="en-US" sz="3200" b="1" dirty="0" smtClean="0">
                <a:latin typeface="Arial" charset="0"/>
              </a:rPr>
              <a:t>?</a:t>
            </a:r>
          </a:p>
          <a:p>
            <a:pPr>
              <a:buFont typeface="Wingdings" charset="2"/>
              <a:buChar char="Ø"/>
            </a:pPr>
            <a:r>
              <a:rPr lang="en-US" altLang="en-US" sz="3200" b="1" dirty="0" smtClean="0">
                <a:latin typeface="Arial" charset="0"/>
              </a:rPr>
              <a:t> Practical Initiatives going forward for </a:t>
            </a:r>
            <a:r>
              <a:rPr lang="en-US" altLang="en-US" sz="3200" b="1" dirty="0" smtClean="0">
                <a:latin typeface="Arial" charset="0"/>
              </a:rPr>
              <a:t>these two </a:t>
            </a:r>
            <a:r>
              <a:rPr lang="en-US" altLang="en-US" sz="3200" b="1" dirty="0" smtClean="0">
                <a:latin typeface="Arial" charset="0"/>
              </a:rPr>
              <a:t>ISSS SIG’s</a:t>
            </a:r>
          </a:p>
          <a:p>
            <a:pPr>
              <a:buFont typeface="Wingdings" charset="2"/>
              <a:buChar char="Ø"/>
            </a:pPr>
            <a:endParaRPr lang="en-US" altLang="en-US" sz="3200" b="1" dirty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762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chemeClr val="accent2"/>
                </a:solidFill>
                <a:latin typeface="Tahoma"/>
                <a:cs typeface="Tahoma"/>
              </a:rPr>
              <a:t>CONTENTS/OUTLINE I.</a:t>
            </a:r>
            <a:endParaRPr lang="en-US" sz="4400" b="1" dirty="0">
              <a:solidFill>
                <a:schemeClr val="accent2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580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C13E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5656"/>
            <a:ext cx="12192000" cy="5326743"/>
          </a:xfrm>
        </p:spPr>
        <p:txBody>
          <a:bodyPr>
            <a:noAutofit/>
          </a:bodyPr>
          <a:lstStyle/>
          <a:p>
            <a:r>
              <a:rPr lang="en-US" sz="9600" b="1" smtClean="0"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en-US" sz="9600" b="1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9600" b="1" smtClean="0">
                <a:latin typeface="Tahoma" charset="0"/>
                <a:ea typeface="Tahoma" charset="0"/>
                <a:cs typeface="Tahoma" charset="0"/>
              </a:rPr>
              <a:t>BIOLOGY 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POSITION </a:t>
            </a:r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ON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 SPECTRUM </a:t>
            </a:r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OF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9600" b="1" dirty="0" err="1" smtClean="0">
                <a:latin typeface="Tahoma" charset="0"/>
                <a:ea typeface="Tahoma" charset="0"/>
                <a:cs typeface="Tahoma" charset="0"/>
              </a:rPr>
              <a:t>STh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TO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9600" b="1" dirty="0" err="1" smtClean="0">
                <a:latin typeface="Tahoma" charset="0"/>
                <a:ea typeface="Tahoma" charset="0"/>
                <a:cs typeface="Tahoma" charset="0"/>
              </a:rPr>
              <a:t>SysSci</a:t>
            </a:r>
            <a:endParaRPr lang="en-US" sz="96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562"/>
            <a:ext cx="12192000" cy="6556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Two Axis Spectrum: </a:t>
            </a:r>
            <a:r>
              <a:rPr lang="en-US" b="1" dirty="0" err="1" smtClean="0">
                <a:latin typeface="Arial" charset="0"/>
                <a:ea typeface="Arial" charset="0"/>
                <a:cs typeface="Arial" charset="0"/>
              </a:rPr>
              <a:t>SysDomain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Positions: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b="1" dirty="0" smtClean="0"/>
              <a:t>(Better than Opposing Camps at War)</a:t>
            </a:r>
            <a:endParaRPr lang="en-US" sz="3100" b="1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6337300" y="1447800"/>
            <a:ext cx="4330700" cy="4191000"/>
            <a:chOff x="4813300" y="1447800"/>
            <a:chExt cx="4330700" cy="4191000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813300" y="1447800"/>
              <a:ext cx="4330700" cy="4191000"/>
            </a:xfrm>
            <a:prstGeom prst="ellipse">
              <a:avLst/>
            </a:prstGeom>
            <a:gradFill rotWithShape="1">
              <a:gsLst>
                <a:gs pos="0">
                  <a:srgbClr val="A49350">
                    <a:alpha val="14998"/>
                  </a:srgbClr>
                </a:gs>
                <a:gs pos="32001">
                  <a:srgbClr val="D6C58A">
                    <a:alpha val="14998"/>
                  </a:srgbClr>
                </a:gs>
                <a:gs pos="47000">
                  <a:srgbClr val="E1D2A3">
                    <a:alpha val="14998"/>
                  </a:srgbClr>
                </a:gs>
                <a:gs pos="53250">
                  <a:srgbClr val="E1D2A3">
                    <a:alpha val="14998"/>
                  </a:srgbClr>
                </a:gs>
                <a:gs pos="67000">
                  <a:srgbClr val="D5C489">
                    <a:alpha val="14998"/>
                  </a:srgbClr>
                </a:gs>
                <a:gs pos="100000">
                  <a:srgbClr val="A49350">
                    <a:alpha val="14998"/>
                  </a:srgbClr>
                </a:gs>
              </a:gsLst>
              <a:lin ang="19140000" scaled="1"/>
            </a:gradFill>
            <a:ln w="9525">
              <a:solidFill>
                <a:srgbClr val="988744"/>
              </a:solidFill>
              <a:round/>
              <a:headEnd/>
              <a:tailEnd/>
            </a:ln>
            <a:effectLst>
              <a:outerShdw blurRad="190500" dist="228601" dir="2700000" sy="89999" rotWithShape="0">
                <a:srgbClr val="000000">
                  <a:alpha val="254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5867400" y="2286000"/>
              <a:ext cx="2286000" cy="2209800"/>
            </a:xfrm>
            <a:prstGeom prst="ellipse">
              <a:avLst/>
            </a:prstGeom>
            <a:gradFill rotWithShape="1">
              <a:gsLst>
                <a:gs pos="0">
                  <a:srgbClr val="A49350">
                    <a:alpha val="50998"/>
                  </a:srgbClr>
                </a:gs>
                <a:gs pos="32001">
                  <a:srgbClr val="D6C58A">
                    <a:alpha val="50998"/>
                  </a:srgbClr>
                </a:gs>
                <a:gs pos="47000">
                  <a:srgbClr val="E1D2A3">
                    <a:alpha val="50998"/>
                  </a:srgbClr>
                </a:gs>
                <a:gs pos="53250">
                  <a:srgbClr val="E1D2A3">
                    <a:alpha val="50998"/>
                  </a:srgbClr>
                </a:gs>
                <a:gs pos="67000">
                  <a:srgbClr val="D5C489">
                    <a:alpha val="50998"/>
                  </a:srgbClr>
                </a:gs>
                <a:gs pos="100000">
                  <a:srgbClr val="A49350">
                    <a:alpha val="50998"/>
                  </a:srgbClr>
                </a:gs>
              </a:gsLst>
              <a:lin ang="19140000" scaled="1"/>
            </a:gradFill>
            <a:ln w="9525">
              <a:solidFill>
                <a:srgbClr val="988744">
                  <a:alpha val="30196"/>
                </a:srgbClr>
              </a:solidFill>
              <a:round/>
              <a:headEnd/>
              <a:tailEnd/>
            </a:ln>
            <a:effectLst>
              <a:outerShdw blurRad="190500" dist="228601" dir="2700000" sy="89999" rotWithShape="0">
                <a:srgbClr val="000000">
                  <a:alpha val="254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24600" y="2979738"/>
              <a:ext cx="1466850" cy="8302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Systems</a:t>
              </a:r>
            </a:p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Science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524000" y="1524000"/>
            <a:ext cx="4330700" cy="4191000"/>
            <a:chOff x="4813300" y="1447800"/>
            <a:chExt cx="4330700" cy="4191000"/>
          </a:xfrm>
        </p:grpSpPr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813300" y="1447800"/>
              <a:ext cx="4330700" cy="4191000"/>
            </a:xfrm>
            <a:prstGeom prst="ellipse">
              <a:avLst/>
            </a:prstGeom>
            <a:gradFill rotWithShape="1">
              <a:gsLst>
                <a:gs pos="0">
                  <a:srgbClr val="A49350">
                    <a:alpha val="14998"/>
                  </a:srgbClr>
                </a:gs>
                <a:gs pos="32001">
                  <a:srgbClr val="D6C58A">
                    <a:alpha val="14998"/>
                  </a:srgbClr>
                </a:gs>
                <a:gs pos="47000">
                  <a:srgbClr val="E1D2A3">
                    <a:alpha val="14998"/>
                  </a:srgbClr>
                </a:gs>
                <a:gs pos="53250">
                  <a:srgbClr val="E1D2A3">
                    <a:alpha val="14998"/>
                  </a:srgbClr>
                </a:gs>
                <a:gs pos="67000">
                  <a:srgbClr val="D5C489">
                    <a:alpha val="14998"/>
                  </a:srgbClr>
                </a:gs>
                <a:gs pos="100000">
                  <a:srgbClr val="A49350">
                    <a:alpha val="14998"/>
                  </a:srgbClr>
                </a:gs>
              </a:gsLst>
              <a:lin ang="19140000" scaled="1"/>
            </a:gradFill>
            <a:ln w="9525">
              <a:solidFill>
                <a:srgbClr val="988744"/>
              </a:solidFill>
              <a:round/>
              <a:headEnd/>
              <a:tailEnd/>
            </a:ln>
            <a:effectLst>
              <a:outerShdw blurRad="190500" dist="228601" dir="2700000" sy="89999" rotWithShape="0">
                <a:srgbClr val="000000">
                  <a:alpha val="254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867400" y="2286000"/>
              <a:ext cx="2286000" cy="2209800"/>
            </a:xfrm>
            <a:prstGeom prst="ellipse">
              <a:avLst/>
            </a:prstGeom>
            <a:gradFill rotWithShape="1">
              <a:gsLst>
                <a:gs pos="0">
                  <a:srgbClr val="A49350">
                    <a:alpha val="50998"/>
                  </a:srgbClr>
                </a:gs>
                <a:gs pos="32001">
                  <a:srgbClr val="D6C58A">
                    <a:alpha val="50998"/>
                  </a:srgbClr>
                </a:gs>
                <a:gs pos="47000">
                  <a:srgbClr val="E1D2A3">
                    <a:alpha val="50998"/>
                  </a:srgbClr>
                </a:gs>
                <a:gs pos="53250">
                  <a:srgbClr val="E1D2A3">
                    <a:alpha val="50998"/>
                  </a:srgbClr>
                </a:gs>
                <a:gs pos="67000">
                  <a:srgbClr val="D5C489">
                    <a:alpha val="50998"/>
                  </a:srgbClr>
                </a:gs>
                <a:gs pos="100000">
                  <a:srgbClr val="A49350">
                    <a:alpha val="50998"/>
                  </a:srgbClr>
                </a:gs>
              </a:gsLst>
              <a:lin ang="19140000" scaled="1"/>
            </a:gradFill>
            <a:ln w="9525">
              <a:solidFill>
                <a:srgbClr val="988744">
                  <a:alpha val="30196"/>
                </a:srgbClr>
              </a:solidFill>
              <a:round/>
              <a:headEnd/>
              <a:tailEnd/>
            </a:ln>
            <a:effectLst>
              <a:outerShdw blurRad="190500" dist="228601" dir="2700000" sy="89999" rotWithShape="0">
                <a:srgbClr val="000000">
                  <a:alpha val="254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261100" y="2895600"/>
              <a:ext cx="18288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Systems</a:t>
              </a:r>
            </a:p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Thinking</a:t>
              </a:r>
            </a:p>
          </p:txBody>
        </p:sp>
      </p:grpSp>
      <p:sp>
        <p:nvSpPr>
          <p:cNvPr id="29" name="Left-Right Arrow 28"/>
          <p:cNvSpPr>
            <a:spLocks noChangeArrowheads="1"/>
          </p:cNvSpPr>
          <p:nvPr/>
        </p:nvSpPr>
        <p:spPr bwMode="auto">
          <a:xfrm>
            <a:off x="1524000" y="2620963"/>
            <a:ext cx="9144000" cy="1600200"/>
          </a:xfrm>
          <a:prstGeom prst="left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49350">
                  <a:alpha val="53998"/>
                </a:srgbClr>
              </a:gs>
              <a:gs pos="32001">
                <a:srgbClr val="D6C58A">
                  <a:alpha val="53998"/>
                </a:srgbClr>
              </a:gs>
              <a:gs pos="47000">
                <a:srgbClr val="E1D2A3">
                  <a:alpha val="53998"/>
                </a:srgbClr>
              </a:gs>
              <a:gs pos="53250">
                <a:srgbClr val="E1D2A3">
                  <a:alpha val="53998"/>
                </a:srgbClr>
              </a:gs>
              <a:gs pos="67000">
                <a:srgbClr val="D5C489">
                  <a:alpha val="53998"/>
                </a:srgbClr>
              </a:gs>
              <a:gs pos="100000">
                <a:srgbClr val="A49350">
                  <a:alpha val="53998"/>
                </a:srgbClr>
              </a:gs>
            </a:gsLst>
            <a:lin ang="1914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90500" dist="228601" dir="2700000" sy="89999" rotWithShape="0">
              <a:srgbClr val="000000">
                <a:alpha val="254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9pPr>
          </a:lstStyle>
          <a:p>
            <a:pPr algn="ctr">
              <a:defRPr/>
            </a:pPr>
            <a:endParaRPr lang="en-US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2743200" y="6248400"/>
            <a:ext cx="6477000" cy="15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130000" dist="101600" dir="2700000" algn="tl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16200000" flipV="1">
            <a:off x="3695700" y="4229100"/>
            <a:ext cx="4876800" cy="7620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ffectLst>
            <a:outerShdw blurRad="130000" dist="101600" dir="2700000" algn="tl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8915400" y="5334000"/>
            <a:ext cx="1855788" cy="1314450"/>
            <a:chOff x="7391400" y="5543490"/>
            <a:chExt cx="1855671" cy="1314510"/>
          </a:xfrm>
        </p:grpSpPr>
        <p:sp>
          <p:nvSpPr>
            <p:cNvPr id="37" name="TextBox 36"/>
            <p:cNvSpPr txBox="1"/>
            <p:nvPr/>
          </p:nvSpPr>
          <p:spPr>
            <a:xfrm>
              <a:off x="7721579" y="5543490"/>
              <a:ext cx="1496919" cy="4000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SciMeth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21579" y="5848304"/>
              <a:ext cx="1255634" cy="4000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Quant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721579" y="6153118"/>
              <a:ext cx="1369927" cy="4000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NatSys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91400" y="6457932"/>
              <a:ext cx="1855671" cy="4000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Isomorphs</a:t>
              </a: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5105401" y="838200"/>
            <a:ext cx="2786063" cy="1009650"/>
            <a:chOff x="7467600" y="5543490"/>
            <a:chExt cx="2785285" cy="1009710"/>
          </a:xfrm>
        </p:grpSpPr>
        <p:sp>
          <p:nvSpPr>
            <p:cNvPr id="43" name="TextBox 42"/>
            <p:cNvSpPr txBox="1"/>
            <p:nvPr/>
          </p:nvSpPr>
          <p:spPr>
            <a:xfrm>
              <a:off x="7721529" y="5543490"/>
              <a:ext cx="1552141" cy="4000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Abstract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21529" y="5848308"/>
              <a:ext cx="2531356" cy="4000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Messy/Complex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67600" y="6153126"/>
              <a:ext cx="1855270" cy="4000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Isomorphs</a:t>
              </a:r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1447801" y="5772150"/>
            <a:ext cx="3516313" cy="1009650"/>
            <a:chOff x="7722267" y="5543490"/>
            <a:chExt cx="3516043" cy="1009770"/>
          </a:xfrm>
        </p:grpSpPr>
        <p:sp>
          <p:nvSpPr>
            <p:cNvPr id="49" name="TextBox 48"/>
            <p:cNvSpPr txBox="1"/>
            <p:nvPr/>
          </p:nvSpPr>
          <p:spPr>
            <a:xfrm>
              <a:off x="7722267" y="5543490"/>
              <a:ext cx="2884267" cy="4000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HumanSysFocused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22267" y="5848326"/>
              <a:ext cx="1246092" cy="4000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Qualit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22267" y="6153162"/>
              <a:ext cx="3516043" cy="4000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&gt;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NoSciMeth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/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cs typeface="Tahoma"/>
                </a:rPr>
                <a:t>SciCitations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9020175" y="1676400"/>
            <a:ext cx="14938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Troncale SPT</a:t>
            </a:r>
          </a:p>
        </p:txBody>
      </p: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6705600" y="2481264"/>
            <a:ext cx="1633538" cy="1557337"/>
            <a:chOff x="5638668" y="2024004"/>
            <a:chExt cx="1633091" cy="1558154"/>
          </a:xfrm>
        </p:grpSpPr>
        <p:sp>
          <p:nvSpPr>
            <p:cNvPr id="54" name="TextBox 53"/>
            <p:cNvSpPr txBox="1"/>
            <p:nvPr/>
          </p:nvSpPr>
          <p:spPr>
            <a:xfrm>
              <a:off x="5638668" y="2024004"/>
              <a:ext cx="1633091" cy="338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Odum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SysEcol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65589" y="3243844"/>
              <a:ext cx="1172841" cy="338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Miller LST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962401" y="4191000"/>
            <a:ext cx="11652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SysPhilos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7826376" y="4157664"/>
            <a:ext cx="2271713" cy="1074737"/>
            <a:chOff x="6302509" y="4157677"/>
            <a:chExt cx="2271504" cy="1075694"/>
          </a:xfrm>
        </p:grpSpPr>
        <p:sp>
          <p:nvSpPr>
            <p:cNvPr id="57" name="TextBox 56"/>
            <p:cNvSpPr txBox="1"/>
            <p:nvPr/>
          </p:nvSpPr>
          <p:spPr>
            <a:xfrm>
              <a:off x="6324732" y="4419847"/>
              <a:ext cx="1438143" cy="3384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Earth </a:t>
              </a:r>
              <a:r>
                <a:rPr 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SysSci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040629" y="4648651"/>
              <a:ext cx="1533384" cy="5847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ChemSysSci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Med/Gen/</a:t>
              </a:r>
              <a:r>
                <a:rPr 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Imm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302509" y="4157677"/>
              <a:ext cx="1850855" cy="3384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Systems Biology</a:t>
              </a:r>
            </a:p>
          </p:txBody>
        </p: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9502776" y="3124200"/>
            <a:ext cx="1165225" cy="1176338"/>
            <a:chOff x="7978697" y="3124200"/>
            <a:chExt cx="1165303" cy="1176754"/>
          </a:xfrm>
        </p:grpSpPr>
        <p:sp>
          <p:nvSpPr>
            <p:cNvPr id="56" name="TextBox 55"/>
            <p:cNvSpPr txBox="1"/>
            <p:nvPr/>
          </p:nvSpPr>
          <p:spPr>
            <a:xfrm>
              <a:off x="7978697" y="3124200"/>
              <a:ext cx="1165303" cy="3382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Phys CAS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085067" y="3962696"/>
              <a:ext cx="982728" cy="3382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Math ST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905126" y="1947864"/>
            <a:ext cx="18954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Forrester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SysDyn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2590801" y="2633664"/>
            <a:ext cx="1724025" cy="1590675"/>
            <a:chOff x="1066800" y="2633246"/>
            <a:chExt cx="1723950" cy="1591924"/>
          </a:xfrm>
        </p:grpSpPr>
        <p:sp>
          <p:nvSpPr>
            <p:cNvPr id="58" name="TextBox 57"/>
            <p:cNvSpPr txBox="1"/>
            <p:nvPr/>
          </p:nvSpPr>
          <p:spPr>
            <a:xfrm>
              <a:off x="1219193" y="3886766"/>
              <a:ext cx="1515997" cy="3384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CSM Jackson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66800" y="2633246"/>
              <a:ext cx="1723950" cy="3384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SSM</a:t>
              </a: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Checkland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343401" y="2286000"/>
            <a:ext cx="140811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ISM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Warfield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1906588" y="4572000"/>
            <a:ext cx="52562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09550" indent="-209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35000"/>
              </a:spcBef>
              <a:buFontTx/>
              <a:buChar char="•"/>
              <a:defRPr/>
            </a:pPr>
            <a:r>
              <a:rPr lang="en-US" altLang="en-US" sz="1800"/>
              <a:t>Why </a:t>
            </a:r>
            <a:r>
              <a:rPr lang="en-US" altLang="en-US" sz="1800" dirty="0"/>
              <a:t>are the terms “thinking” and “science” used virtually interchangeably if there is a difference in position spectrum of systems work?</a:t>
            </a: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8800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3" grpId="0"/>
      <p:bldP spid="59" grpId="0"/>
      <p:bldP spid="64" grpId="0"/>
      <p:bldP spid="65" grpId="0"/>
      <p:bldP spid="4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99885"/>
            <a:ext cx="12192000" cy="5326743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COMPARING 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SYSTEMS BIOLOGY </a:t>
            </a:r>
            <a:r>
              <a:rPr lang="en-US" sz="7200" b="1" dirty="0" smtClean="0">
                <a:latin typeface="Tahoma" charset="0"/>
                <a:ea typeface="Tahoma" charset="0"/>
                <a:cs typeface="Tahoma" charset="0"/>
              </a:rPr>
              <a:t>TO GST/</a:t>
            </a:r>
            <a:r>
              <a:rPr lang="en-US" sz="7200" b="1" dirty="0" err="1" smtClean="0">
                <a:latin typeface="Tahoma" charset="0"/>
                <a:ea typeface="Tahoma" charset="0"/>
                <a:cs typeface="Tahoma" charset="0"/>
              </a:rPr>
              <a:t>SysSci</a:t>
            </a:r>
            <a:r>
              <a:rPr lang="en-US" sz="7200" b="1" dirty="0" smtClean="0">
                <a:latin typeface="Tahoma" charset="0"/>
                <a:ea typeface="Tahoma" charset="0"/>
                <a:cs typeface="Tahoma" charset="0"/>
              </a:rPr>
              <a:t> &amp;</a:t>
            </a:r>
            <a:br>
              <a:rPr lang="en-US" sz="72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SYSTEMS PATHOLOGY</a:t>
            </a:r>
            <a:endParaRPr lang="en-US" sz="80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4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08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Comparing Systems Biology to Systems Pathology I.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9314"/>
            <a:ext cx="8686800" cy="5838094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•"/>
            </a:pPr>
            <a:r>
              <a:rPr lang="en-US" altLang="en-US" sz="10400" dirty="0"/>
              <a:t>The graphic shown at </a:t>
            </a:r>
            <a:r>
              <a:rPr lang="en-US" altLang="en-US" sz="10400" dirty="0" smtClean="0"/>
              <a:t>right </a:t>
            </a:r>
            <a:r>
              <a:rPr lang="en-US" altLang="en-US" sz="10400" dirty="0"/>
              <a:t>is one of many now appearing frequently in the growing field of </a:t>
            </a:r>
            <a:r>
              <a:rPr lang="en-US" altLang="en-US" sz="10400" u="sng" dirty="0"/>
              <a:t>systems biology</a:t>
            </a:r>
            <a:r>
              <a:rPr lang="en-US" altLang="en-US" sz="10400" dirty="0"/>
              <a:t> (Tong et. al., 2004, </a:t>
            </a:r>
            <a:r>
              <a:rPr lang="en-US" altLang="en-US" sz="10400" i="1" dirty="0"/>
              <a:t>Science</a:t>
            </a:r>
            <a:r>
              <a:rPr lang="en-US" altLang="en-US" sz="10400" dirty="0"/>
              <a:t>, </a:t>
            </a:r>
            <a:r>
              <a:rPr lang="en-US" altLang="en-US" sz="10400" u="sng" dirty="0"/>
              <a:t>303</a:t>
            </a:r>
            <a:r>
              <a:rPr lang="en-US" altLang="en-US" sz="10400" dirty="0"/>
              <a:t>: 808</a:t>
            </a:r>
            <a:r>
              <a:rPr lang="en-US" altLang="en-US" sz="10400" dirty="0" smtClean="0"/>
              <a:t>).</a:t>
            </a:r>
          </a:p>
          <a:p>
            <a:pPr>
              <a:buFont typeface="Wingdings" charset="2"/>
              <a:buChar char="ü"/>
            </a:pPr>
            <a:r>
              <a:rPr lang="en-US" altLang="en-US" sz="10400" b="0" i="1" dirty="0"/>
              <a:t>	</a:t>
            </a:r>
            <a:r>
              <a:rPr lang="en-US" altLang="en-US" sz="10400" b="0" i="1" dirty="0" smtClean="0"/>
              <a:t>It </a:t>
            </a:r>
            <a:r>
              <a:rPr lang="en-US" altLang="en-US" sz="10400" b="0" i="1" dirty="0"/>
              <a:t>illustrates, at a basic level, some of the similarities  and possible </a:t>
            </a:r>
            <a:r>
              <a:rPr lang="en-US" altLang="en-US" sz="10400" b="0" i="1" dirty="0" err="1"/>
              <a:t>mutualities</a:t>
            </a:r>
            <a:r>
              <a:rPr lang="en-US" altLang="en-US" sz="10400" b="0" i="1" dirty="0"/>
              <a:t> between systems biology and systems pathology.</a:t>
            </a:r>
          </a:p>
          <a:p>
            <a:pPr>
              <a:buFontTx/>
              <a:buChar char="•"/>
            </a:pPr>
            <a:r>
              <a:rPr lang="en-US" altLang="en-US" sz="10400" dirty="0"/>
              <a:t>The graphic at the left below shows a set of linkage propositions that describe mutual influences among systems processes common to many systems. </a:t>
            </a:r>
            <a:r>
              <a:rPr lang="en-US" altLang="en-US" sz="10400" dirty="0" smtClean="0"/>
              <a:t>It is a typical graphic of the SPT from which Systems Pathology is derived. This </a:t>
            </a:r>
            <a:r>
              <a:rPr lang="en-US" altLang="en-US" sz="10400" dirty="0"/>
              <a:t>“system of systems processes” (</a:t>
            </a:r>
            <a:r>
              <a:rPr lang="en-US" altLang="en-US" sz="10400" dirty="0" err="1" smtClean="0"/>
              <a:t>SoSP</a:t>
            </a:r>
            <a:r>
              <a:rPr lang="en-US" altLang="en-US" sz="10400" dirty="0"/>
              <a:t>) is another developed precedent for a new discipline of systems pathology</a:t>
            </a:r>
            <a:r>
              <a:rPr lang="en-US" altLang="en-US" sz="10400" dirty="0" smtClean="0"/>
              <a:t>.</a:t>
            </a:r>
          </a:p>
          <a:p>
            <a:pPr>
              <a:buFontTx/>
              <a:buChar char="•"/>
            </a:pPr>
            <a:r>
              <a:rPr lang="en-US" altLang="en-US" sz="10400" dirty="0"/>
              <a:t> </a:t>
            </a:r>
            <a:r>
              <a:rPr lang="en-US" altLang="en-US" sz="10400" dirty="0" smtClean="0"/>
              <a:t>SB &amp; SP have several similarities as described in the next slide.</a:t>
            </a:r>
            <a:endParaRPr lang="en-US" altLang="en-US" sz="10400" dirty="0"/>
          </a:p>
          <a:p>
            <a:pPr>
              <a:buFontTx/>
              <a:buChar char="•"/>
            </a:pPr>
            <a:r>
              <a:rPr lang="en-US" altLang="en-US" sz="10400" dirty="0" smtClean="0"/>
              <a:t>Systems </a:t>
            </a:r>
            <a:r>
              <a:rPr lang="en-US" altLang="en-US" sz="10400" dirty="0"/>
              <a:t>Biology could be tested to suggest new general linkages to the </a:t>
            </a:r>
            <a:r>
              <a:rPr lang="en-US" altLang="en-US" sz="10400" dirty="0" smtClean="0"/>
              <a:t>SPT; </a:t>
            </a:r>
            <a:r>
              <a:rPr lang="en-US" altLang="en-US" sz="10400" dirty="0" err="1" smtClean="0"/>
              <a:t>SoSP</a:t>
            </a:r>
            <a:r>
              <a:rPr lang="en-US" altLang="en-US" sz="10400" dirty="0" smtClean="0"/>
              <a:t> </a:t>
            </a:r>
            <a:r>
              <a:rPr lang="en-US" altLang="en-US" sz="10400" dirty="0"/>
              <a:t>could be mined for new hypotheses for Systems Biology or for explanations of emergent systems-level phenomena.</a:t>
            </a:r>
          </a:p>
          <a:p>
            <a:endParaRPr lang="en-US" dirty="0"/>
          </a:p>
        </p:txBody>
      </p:sp>
      <p:pic>
        <p:nvPicPr>
          <p:cNvPr id="4" name="Picture 70" descr="gene interac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4953000"/>
            <a:ext cx="402272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0" descr="gene interac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05400"/>
            <a:ext cx="402272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0" descr="gene interac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5257800"/>
            <a:ext cx="402272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0" y="759654"/>
            <a:ext cx="3683000" cy="273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658964"/>
            <a:ext cx="33274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08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Comparing Systems Biology to Systems Pathology II.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9654"/>
            <a:ext cx="9580098" cy="572555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400" dirty="0" smtClean="0"/>
              <a:t>Both </a:t>
            </a:r>
            <a:r>
              <a:rPr lang="en-US" altLang="en-US" sz="2400" dirty="0"/>
              <a:t>have many nodes, with each node itself a complex of processes.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 Both have many interactions and combinations of interactions.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Both </a:t>
            </a:r>
            <a:r>
              <a:rPr lang="en-US" altLang="en-US" sz="2400" dirty="0"/>
              <a:t>exhibit the the range of dynamics typical of complex systems, and are amenable to its tools and </a:t>
            </a:r>
            <a:r>
              <a:rPr lang="en-US" altLang="en-US" sz="2400" dirty="0" smtClean="0"/>
              <a:t>methods as </a:t>
            </a:r>
            <a:r>
              <a:rPr lang="en-US" altLang="en-US" sz="2400" dirty="0"/>
              <a:t>a result of this </a:t>
            </a:r>
            <a:r>
              <a:rPr lang="en-US" altLang="en-US" sz="2400" dirty="0" smtClean="0"/>
              <a:t>complexity.</a:t>
            </a:r>
            <a:endParaRPr lang="en-US" alt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 Both have massive underlying data sets requiring computers for use.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 Both have extensive refereed literatures to support the interactions.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sz="2400" dirty="0"/>
              <a:t> Both are inherently “complex networks” enabling application of and discovery of general network theorems of structure and interaction.</a:t>
            </a:r>
          </a:p>
          <a:p>
            <a:pPr>
              <a:buFontTx/>
              <a:buChar char="•"/>
            </a:pPr>
            <a:r>
              <a:rPr lang="en-US" altLang="en-US" sz="2400" dirty="0"/>
              <a:t> One key dissimilarity: the graphic above represents a very specific system manifestation, while the one below represents “</a:t>
            </a:r>
            <a:r>
              <a:rPr lang="en-US" altLang="en-US" sz="2400" dirty="0" err="1"/>
              <a:t>systemness</a:t>
            </a:r>
            <a:r>
              <a:rPr lang="en-US" altLang="en-US" sz="2400" dirty="0"/>
              <a:t>” in general; it has been integrated from studies of many specific systems</a:t>
            </a:r>
            <a:r>
              <a:rPr lang="en-US" altLang="en-US" sz="2400" dirty="0" smtClean="0"/>
              <a:t>.</a:t>
            </a:r>
          </a:p>
          <a:p>
            <a:pPr>
              <a:buFontTx/>
              <a:buChar char="•"/>
            </a:pPr>
            <a:r>
              <a:rPr lang="en-US" altLang="en-US" sz="2400" dirty="0" smtClean="0"/>
              <a:t>GENERAL OBSERVATION: Biology is a reductionist science; </a:t>
            </a:r>
            <a:r>
              <a:rPr lang="en-US" altLang="en-US" sz="2400" dirty="0" err="1" smtClean="0"/>
              <a:t>SysPath</a:t>
            </a:r>
            <a:r>
              <a:rPr lang="en-US" altLang="en-US" sz="2400" dirty="0" smtClean="0"/>
              <a:t> must be &gt; holistic; as a result, until recently, SB &amp; SP would be at odds, BUT</a:t>
            </a:r>
            <a:r>
              <a:rPr lang="mr-IN" altLang="en-US" sz="2400" dirty="0" smtClean="0"/>
              <a:t>…</a:t>
            </a:r>
            <a:endParaRPr lang="en-US" altLang="en-US" sz="2400" dirty="0"/>
          </a:p>
        </p:txBody>
      </p:sp>
      <p:pic>
        <p:nvPicPr>
          <p:cNvPr id="4" name="Picture 70" descr="gene interac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4953000"/>
            <a:ext cx="402272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0" descr="gene interac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05400"/>
            <a:ext cx="4022725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89" y="759654"/>
            <a:ext cx="2846256" cy="2110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727" y="3311183"/>
            <a:ext cx="2874218" cy="21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7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282" name="Picture 2" descr="sysbioedito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304800"/>
            <a:ext cx="5530850" cy="716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283" name="Oval 3"/>
          <p:cNvSpPr>
            <a:spLocks noChangeArrowheads="1"/>
          </p:cNvSpPr>
          <p:nvPr/>
        </p:nvSpPr>
        <p:spPr bwMode="auto">
          <a:xfrm>
            <a:off x="6019800" y="1371600"/>
            <a:ext cx="5334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4" name="Oval 4"/>
          <p:cNvSpPr>
            <a:spLocks noChangeArrowheads="1"/>
          </p:cNvSpPr>
          <p:nvPr/>
        </p:nvSpPr>
        <p:spPr bwMode="auto">
          <a:xfrm>
            <a:off x="5791200" y="5791200"/>
            <a:ext cx="9144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5" name="Oval 5"/>
          <p:cNvSpPr>
            <a:spLocks noChangeArrowheads="1"/>
          </p:cNvSpPr>
          <p:nvPr/>
        </p:nvSpPr>
        <p:spPr bwMode="auto">
          <a:xfrm>
            <a:off x="7315200" y="4724400"/>
            <a:ext cx="5334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6" name="Oval 6"/>
          <p:cNvSpPr>
            <a:spLocks noChangeArrowheads="1"/>
          </p:cNvSpPr>
          <p:nvPr/>
        </p:nvSpPr>
        <p:spPr bwMode="auto">
          <a:xfrm>
            <a:off x="8686800" y="1143000"/>
            <a:ext cx="9144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287" name="Picture 7" descr="SysBio Sci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59" y="112540"/>
            <a:ext cx="3018441" cy="384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8" name="Oval 8"/>
          <p:cNvSpPr>
            <a:spLocks noChangeArrowheads="1"/>
          </p:cNvSpPr>
          <p:nvPr/>
        </p:nvSpPr>
        <p:spPr bwMode="auto">
          <a:xfrm>
            <a:off x="6705600" y="5791200"/>
            <a:ext cx="9906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89" name="Oval 9"/>
          <p:cNvSpPr>
            <a:spLocks noChangeArrowheads="1"/>
          </p:cNvSpPr>
          <p:nvPr/>
        </p:nvSpPr>
        <p:spPr bwMode="auto">
          <a:xfrm>
            <a:off x="8153400" y="4191000"/>
            <a:ext cx="5334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90" name="Oval 10"/>
          <p:cNvSpPr>
            <a:spLocks noChangeArrowheads="1"/>
          </p:cNvSpPr>
          <p:nvPr/>
        </p:nvSpPr>
        <p:spPr bwMode="auto">
          <a:xfrm>
            <a:off x="7086600" y="1219200"/>
            <a:ext cx="5334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91" name="Oval 11"/>
          <p:cNvSpPr>
            <a:spLocks noChangeArrowheads="1"/>
          </p:cNvSpPr>
          <p:nvPr/>
        </p:nvSpPr>
        <p:spPr bwMode="auto">
          <a:xfrm>
            <a:off x="5715000" y="0"/>
            <a:ext cx="2514600" cy="685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92" name="Oval 12"/>
          <p:cNvSpPr>
            <a:spLocks noChangeArrowheads="1"/>
          </p:cNvSpPr>
          <p:nvPr/>
        </p:nvSpPr>
        <p:spPr bwMode="auto">
          <a:xfrm>
            <a:off x="6781800" y="1371600"/>
            <a:ext cx="990600" cy="152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293" name="Rectangle 13"/>
          <p:cNvSpPr>
            <a:spLocks noChangeArrowheads="1"/>
          </p:cNvSpPr>
          <p:nvPr/>
        </p:nvSpPr>
        <p:spPr bwMode="auto">
          <a:xfrm>
            <a:off x="-1" y="3995738"/>
            <a:ext cx="5029199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algn="l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 sz="2400" b="1">
                <a:solidFill>
                  <a:schemeClr val="tx1"/>
                </a:solidFill>
                <a:latin typeface="Tahoma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2"/>
                </a:solidFill>
                <a:latin typeface="Tahoma" charset="0"/>
              </a:defRPr>
            </a:lvl2pPr>
            <a:lvl3pPr marL="1143000" indent="-228600" algn="l">
              <a:spcBef>
                <a:spcPct val="20000"/>
              </a:spcBef>
              <a:buClr>
                <a:srgbClr val="FF3200"/>
              </a:buClr>
              <a:buFont typeface="Monotype Sorts" charset="2"/>
              <a:buChar char="ü"/>
              <a:defRPr b="1">
                <a:solidFill>
                  <a:srgbClr val="FF3200"/>
                </a:solidFill>
                <a:latin typeface="Tahoma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1400" b="1">
                <a:solidFill>
                  <a:schemeClr val="tx1"/>
                </a:solidFill>
                <a:latin typeface="Tahoma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b="1"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buClr>
                <a:schemeClr val="bg1"/>
              </a:buClr>
              <a:buSzPct val="90000"/>
            </a:pP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dirty="0">
                <a:solidFill>
                  <a:schemeClr val="bg1"/>
                </a:solidFill>
              </a:rPr>
              <a:t>Actual citation </a:t>
            </a:r>
            <a:r>
              <a:rPr lang="en-US" altLang="en-US" dirty="0" smtClean="0">
                <a:solidFill>
                  <a:schemeClr val="bg1"/>
                </a:solidFill>
              </a:rPr>
              <a:t>of GST &amp; Sys Bio &amp; </a:t>
            </a:r>
            <a:r>
              <a:rPr lang="en-US" altLang="en-US" dirty="0" err="1">
                <a:solidFill>
                  <a:schemeClr val="bg1"/>
                </a:solidFill>
              </a:rPr>
              <a:t>Bertalanffy</a:t>
            </a:r>
            <a:r>
              <a:rPr lang="en-US" altLang="en-US" dirty="0">
                <a:solidFill>
                  <a:schemeClr val="bg1"/>
                </a:solidFill>
              </a:rPr>
              <a:t> by natural scientists in </a:t>
            </a:r>
            <a:r>
              <a:rPr lang="en-US" altLang="en-US" dirty="0" smtClean="0">
                <a:solidFill>
                  <a:schemeClr val="bg1"/>
                </a:solidFill>
              </a:rPr>
              <a:t>most read </a:t>
            </a:r>
            <a:r>
              <a:rPr lang="en-US" altLang="en-US" dirty="0" err="1" smtClean="0">
                <a:solidFill>
                  <a:schemeClr val="bg1"/>
                </a:solidFill>
              </a:rPr>
              <a:t>sci</a:t>
            </a:r>
            <a:r>
              <a:rPr lang="en-US" altLang="en-US" dirty="0" smtClean="0">
                <a:solidFill>
                  <a:schemeClr val="bg1"/>
                </a:solidFill>
              </a:rPr>
              <a:t> journal in world in 8 places</a:t>
            </a:r>
            <a:endParaRPr lang="en-US" alt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90000"/>
            </a:pPr>
            <a:r>
              <a:rPr lang="en-US" altLang="en-US" dirty="0">
                <a:solidFill>
                  <a:schemeClr val="bg1"/>
                </a:solidFill>
              </a:rPr>
              <a:t>C</a:t>
            </a:r>
            <a:r>
              <a:rPr lang="en-US" altLang="en-US" dirty="0" smtClean="0">
                <a:solidFill>
                  <a:schemeClr val="bg1"/>
                </a:solidFill>
              </a:rPr>
              <a:t>over </a:t>
            </a:r>
            <a:r>
              <a:rPr lang="en-US" altLang="en-US" dirty="0">
                <a:solidFill>
                  <a:schemeClr val="bg1"/>
                </a:solidFill>
              </a:rPr>
              <a:t>&amp; articles on Systems </a:t>
            </a:r>
            <a:r>
              <a:rPr lang="en-US" altLang="en-US" dirty="0" smtClean="0">
                <a:solidFill>
                  <a:schemeClr val="bg1"/>
                </a:solidFill>
              </a:rPr>
              <a:t>Biology &amp; general systems approaches like SYS PATH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175588" y="342899"/>
            <a:ext cx="1380161" cy="147732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BUT NOW Change in Natural Science Attitude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225295" name="Rectangle 15"/>
          <p:cNvSpPr>
            <a:spLocks noChangeArrowheads="1"/>
          </p:cNvSpPr>
          <p:nvPr/>
        </p:nvSpPr>
        <p:spPr bwMode="auto">
          <a:xfrm>
            <a:off x="1" y="2542954"/>
            <a:ext cx="191320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accent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r>
              <a:rPr lang="en-US" altLang="en-US" sz="4400" smtClean="0"/>
              <a:t>March 2002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17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585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5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585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nimBg="1"/>
      <p:bldP spid="225285" grpId="0" animBg="1"/>
      <p:bldP spid="225286" grpId="0" animBg="1"/>
      <p:bldP spid="225288" grpId="0" animBg="1"/>
      <p:bldP spid="225289" grpId="0" animBg="1"/>
      <p:bldP spid="225290" grpId="0" animBg="1"/>
      <p:bldP spid="225291" grpId="0" animBg="1"/>
      <p:bldP spid="225292" grpId="0" animBg="1"/>
      <p:bldP spid="225293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16000"/>
            <a:ext cx="12192000" cy="4245428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SYSTEMS</a:t>
            </a:r>
            <a:r>
              <a:rPr lang="en-US" sz="9600" b="1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BIOLOGY</a:t>
            </a:r>
            <a:br>
              <a:rPr lang="en-US" sz="96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LEARNS FROM </a:t>
            </a:r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SYSTEMS PATHOLOGY</a:t>
            </a:r>
            <a:endParaRPr lang="en-US" sz="80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97000"/>
            <a:ext cx="12192000" cy="34798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SYSTEMS PATHOLOGY </a:t>
            </a:r>
            <a:r>
              <a:rPr lang="en-US" sz="8000" b="1" dirty="0">
                <a:latin typeface="Tahoma" charset="0"/>
                <a:ea typeface="Tahoma" charset="0"/>
                <a:cs typeface="Tahoma" charset="0"/>
              </a:rPr>
              <a:t>LEARNS </a:t>
            </a:r>
            <a:r>
              <a:rPr lang="en-US" sz="8000" b="1" dirty="0" smtClean="0">
                <a:latin typeface="Tahoma" charset="0"/>
                <a:ea typeface="Tahoma" charset="0"/>
                <a:cs typeface="Tahoma" charset="0"/>
              </a:rPr>
              <a:t>FROM</a:t>
            </a:r>
            <a:br>
              <a:rPr lang="en-US" sz="80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8800" b="1" dirty="0">
                <a:latin typeface="Tahoma" charset="0"/>
                <a:ea typeface="Tahoma" charset="0"/>
                <a:cs typeface="Tahoma" charset="0"/>
              </a:rPr>
              <a:t> SYSTEMS BIOLOGY</a:t>
            </a:r>
            <a:r>
              <a:rPr lang="en-US" sz="8800" b="1" dirty="0" smtClean="0">
                <a:latin typeface="Tahoma" charset="0"/>
                <a:ea typeface="Tahoma" charset="0"/>
                <a:cs typeface="Tahoma" charset="0"/>
              </a:rPr>
              <a:t> </a:t>
            </a:r>
            <a:endParaRPr lang="en-US" sz="80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0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99885"/>
            <a:ext cx="12192000" cy="5326743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Tahoma" charset="0"/>
                <a:ea typeface="Tahoma" charset="0"/>
                <a:cs typeface="Tahoma" charset="0"/>
              </a:rPr>
              <a:t>PRACTICAL FUTURE PLANS FOR TWO ISSS SIG’s </a:t>
            </a:r>
            <a:r>
              <a:rPr lang="en-US" sz="6600" b="1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6600" b="1" dirty="0" err="1" smtClean="0">
                <a:latin typeface="Tahoma" charset="0"/>
                <a:ea typeface="Tahoma" charset="0"/>
                <a:cs typeface="Tahoma" charset="0"/>
              </a:rPr>
              <a:t>SysBio</a:t>
            </a:r>
            <a:r>
              <a:rPr lang="en-US" sz="6600" b="1" dirty="0" smtClean="0">
                <a:latin typeface="Tahoma" charset="0"/>
                <a:ea typeface="Tahoma" charset="0"/>
                <a:cs typeface="Tahoma" charset="0"/>
              </a:rPr>
              <a:t> &amp; </a:t>
            </a:r>
            <a:r>
              <a:rPr lang="en-US" sz="6600" b="1" dirty="0" err="1" smtClean="0">
                <a:latin typeface="Tahoma" charset="0"/>
                <a:ea typeface="Tahoma" charset="0"/>
                <a:cs typeface="Tahoma" charset="0"/>
              </a:rPr>
              <a:t>SysPath</a:t>
            </a:r>
            <a:r>
              <a:rPr lang="en-US" sz="6600" b="1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sz="66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174" y="1378858"/>
            <a:ext cx="9836728" cy="4500744"/>
          </a:xfrm>
        </p:spPr>
        <p:txBody>
          <a:bodyPr>
            <a:noAutofit/>
          </a:bodyPr>
          <a:lstStyle/>
          <a:p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WHAT IS</a:t>
            </a:r>
            <a:br>
              <a:rPr lang="en-US" sz="115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SYSTEMS</a:t>
            </a:r>
            <a:br>
              <a:rPr lang="en-US" sz="11500" b="1" dirty="0" smtClean="0">
                <a:latin typeface="Tahoma" charset="0"/>
                <a:ea typeface="Tahoma" charset="0"/>
                <a:cs typeface="Tahoma" charset="0"/>
              </a:rPr>
            </a:br>
            <a:r>
              <a:rPr lang="en-US" sz="11500" b="1" dirty="0" smtClean="0">
                <a:latin typeface="Tahoma" charset="0"/>
                <a:ea typeface="Tahoma" charset="0"/>
                <a:cs typeface="Tahoma" charset="0"/>
              </a:rPr>
              <a:t>BIOLOGY?</a:t>
            </a:r>
            <a:endParaRPr lang="en-US" sz="11500" b="1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2" y="114300"/>
            <a:ext cx="11933237" cy="40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ea typeface="ＭＳ Ｐゴシック" charset="-128"/>
                <a:cs typeface="ＭＳ Ｐゴシック" charset="-128"/>
              </a:rPr>
              <a:t>Briefest of Intro’s </a:t>
            </a:r>
            <a:r>
              <a:rPr lang="en-US" sz="3200" dirty="0">
                <a:ea typeface="ＭＳ Ｐゴシック" charset="-128"/>
                <a:cs typeface="ＭＳ Ｐゴシック" charset="-128"/>
              </a:rPr>
              <a:t>to 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Microarrays: How </a:t>
            </a:r>
            <a:r>
              <a:rPr lang="en-US" sz="3200" dirty="0" err="1" smtClean="0">
                <a:ea typeface="ＭＳ Ｐゴシック" charset="-128"/>
                <a:cs typeface="ＭＳ Ｐゴシック" charset="-128"/>
              </a:rPr>
              <a:t>SysBio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 Gets To Whole Sys Level</a:t>
            </a:r>
            <a:endParaRPr lang="en-US" sz="3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627" name="Picture 3" descr="diagn_chip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62000"/>
            <a:ext cx="2928938" cy="4114800"/>
          </a:xfrm>
        </p:spPr>
      </p:pic>
      <p:pic>
        <p:nvPicPr>
          <p:cNvPr id="26628" name="Picture 4" descr="microarray_rob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51300"/>
            <a:ext cx="3886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52938" y="762000"/>
            <a:ext cx="7739062" cy="3048000"/>
          </a:xfrm>
        </p:spPr>
        <p:txBody>
          <a:bodyPr>
            <a:normAutofit lnSpcReduction="10000"/>
          </a:bodyPr>
          <a:lstStyle/>
          <a:p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Whole system for biology would be looking at ALL the genes &amp; their activity at one time; tens of thousands of genes</a:t>
            </a:r>
          </a:p>
          <a:p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Makes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“spots” of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a tiny drop of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liquid as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“reaction vessels”</a:t>
            </a:r>
            <a:endParaRPr lang="en-US" altLang="en-US" sz="2000" b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How </a:t>
            </a:r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do you get as many as 20,000 spots on a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slide? </a:t>
            </a:r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wo ways; both have to be explained here</a:t>
            </a:r>
            <a:endParaRPr lang="en-US" altLang="en-US" sz="20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Commercial; e.g. </a:t>
            </a:r>
            <a:r>
              <a:rPr lang="en-US" altLang="en-US" sz="2000" b="1" dirty="0" err="1">
                <a:latin typeface="Arial" charset="0"/>
                <a:ea typeface="Arial" charset="0"/>
                <a:cs typeface="Arial" charset="0"/>
              </a:rPr>
              <a:t>Affymetrix</a:t>
            </a:r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2000" b="1" dirty="0" smtClean="0">
                <a:latin typeface="Arial" charset="0"/>
                <a:ea typeface="Arial" charset="0"/>
                <a:cs typeface="Arial" charset="0"/>
              </a:rPr>
              <a:t>human</a:t>
            </a:r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, fly, etc. pre-prepared, but $100 each; many needed /</a:t>
            </a:r>
            <a:r>
              <a:rPr lang="en-US" altLang="en-US" sz="2000" b="1" dirty="0" err="1" smtClean="0">
                <a:latin typeface="Arial" charset="0"/>
                <a:ea typeface="Arial" charset="0"/>
                <a:cs typeface="Arial" charset="0"/>
              </a:rPr>
              <a:t>exp’t</a:t>
            </a:r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; (story) </a:t>
            </a:r>
            <a:endParaRPr lang="en-US" altLang="en-US" sz="20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en-US" sz="2000" b="1" dirty="0">
                <a:latin typeface="Arial" charset="0"/>
                <a:ea typeface="Arial" charset="0"/>
                <a:cs typeface="Arial" charset="0"/>
              </a:rPr>
              <a:t>Make your own (CPP way); use robotic spotter shown here; describe each part shown</a:t>
            </a:r>
            <a:endParaRPr lang="en-US" alt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2438" name="Rectangle 6"/>
          <p:cNvSpPr>
            <a:spLocks noChangeArrowheads="1"/>
          </p:cNvSpPr>
          <p:nvPr/>
        </p:nvSpPr>
        <p:spPr bwMode="auto">
          <a:xfrm>
            <a:off x="6172200" y="3733800"/>
            <a:ext cx="6019800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Start with 64 small wells each with millions of copies of a single DNA fragment (not shown)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Clean pins; robot dips pins in well and transfers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drop of DNA (of whatever)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 slide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Robot cleans &amp; dries pins and re-dips in new wells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Robot moves precise distance away and re-deposits spots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Ø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Never gets tired;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but does make mistakes; atlas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 flipH="1">
            <a:off x="3048000" y="1600200"/>
            <a:ext cx="1676400" cy="3048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 Antiqua" pitchFamily="-109" charset="0"/>
            </a:endParaRPr>
          </a:p>
        </p:txBody>
      </p:sp>
      <p:sp>
        <p:nvSpPr>
          <p:cNvPr id="402440" name="Line 8"/>
          <p:cNvSpPr>
            <a:spLocks noChangeShapeType="1"/>
          </p:cNvSpPr>
          <p:nvPr/>
        </p:nvSpPr>
        <p:spPr bwMode="auto">
          <a:xfrm flipH="1">
            <a:off x="3352800" y="2743200"/>
            <a:ext cx="1371600" cy="28194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 Antiqua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18875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2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2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2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2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2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2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2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2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2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37" grpId="0" build="p" bldLvl="2" autoUpdateAnimBg="0"/>
      <p:bldP spid="402438" grpId="0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8" descr="microarray_diffs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7772400" cy="685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60" name="Rectangle 12"/>
          <p:cNvSpPr>
            <a:spLocks noGrp="1" noChangeArrowheads="1"/>
          </p:cNvSpPr>
          <p:nvPr>
            <p:ph type="title"/>
          </p:nvPr>
        </p:nvSpPr>
        <p:spPr>
          <a:xfrm>
            <a:off x="9448800" y="26894"/>
            <a:ext cx="2438400" cy="66049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400" smtClean="0">
                <a:ea typeface="ＭＳ Ｐゴシック" charset="-128"/>
              </a:rPr>
              <a:t>Microarrays Make Heat Maps</a:t>
            </a:r>
            <a:endParaRPr lang="en-US" altLang="en-US" sz="3200">
              <a:ea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20200" y="687389"/>
            <a:ext cx="2407508" cy="55502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9pPr>
          </a:lstStyle>
          <a:p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One micro-array slide typically can hold as many as 45,000 spots &amp; so test the activity of 45,000 genes at one time. If each spot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(usually a fragment of a gene) has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only 1 DNA </a:t>
            </a:r>
            <a:r>
              <a:rPr lang="en-US" alt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seq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15 </a:t>
            </a:r>
            <a:r>
              <a:rPr lang="en-US" alt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bp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it can pick out a precise match from more than 1 billion other </a:t>
            </a:r>
            <a:r>
              <a:rPr lang="en-US" alt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seq’s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!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altLang="en-US" sz="2800" b="1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is = 4</a:t>
            </a:r>
            <a:r>
              <a:rPr lang="en-US" altLang="en-US" sz="2800" b="1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15   actually 1,073,741,824</a:t>
            </a:r>
          </a:p>
        </p:txBody>
      </p:sp>
    </p:spTree>
    <p:extLst>
      <p:ext uri="{BB962C8B-B14F-4D97-AF65-F5344CB8AC3E}">
        <p14:creationId xmlns:p14="http://schemas.microsoft.com/office/powerpoint/2010/main" val="1443968443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9144000" cy="457200"/>
          </a:xfrm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en-US">
                <a:ea typeface="ＭＳ Ｐゴシック" charset="-128"/>
              </a:rPr>
              <a:t>THE MEANING OF A “HEAT” MAP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2919414"/>
            <a:ext cx="12115800" cy="355758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Every spot above is a grid intersect of two axes (often one </a:t>
            </a:r>
            <a:r>
              <a:rPr lang="en-US" altLang="en-US" sz="2000" b="1" dirty="0" smtClean="0">
                <a:ea typeface="ＭＳ Ｐゴシック" charset="-128"/>
              </a:rPr>
              <a:t>a </a:t>
            </a:r>
            <a:r>
              <a:rPr lang="en-US" altLang="en-US" sz="2000" b="1" dirty="0">
                <a:ea typeface="ＭＳ Ｐゴシック" charset="-128"/>
              </a:rPr>
              <a:t>gene, other a particular cell or cancer gene activity</a:t>
            </a:r>
            <a:r>
              <a:rPr lang="en-US" altLang="en-US" sz="2000" b="1" dirty="0" smtClean="0">
                <a:ea typeface="ＭＳ Ｐゴシック" charset="-128"/>
              </a:rPr>
              <a:t>); in each spot, process TESTS for success or not of ”hybridization” (base pairing of two reactants)</a:t>
            </a:r>
            <a:endParaRPr lang="en-US" altLang="en-US" sz="2000" b="1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Each small rectangle represents a “spot” on the </a:t>
            </a:r>
            <a:r>
              <a:rPr lang="en-US" altLang="en-US" sz="2000" b="1" dirty="0" smtClean="0">
                <a:ea typeface="ＭＳ Ｐゴシック" charset="-128"/>
              </a:rPr>
              <a:t>microarray (as one of the reactants carries dye; lights if success</a:t>
            </a:r>
            <a:endParaRPr lang="en-US" altLang="en-US" sz="2000" b="1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“Reader” measures the amount of hybridization for that spot; </a:t>
            </a:r>
            <a:r>
              <a:rPr lang="en-US" altLang="en-US" sz="1800" b="1" dirty="0">
                <a:ea typeface="ＭＳ Ｐゴシック" charset="-128"/>
              </a:rPr>
              <a:t>i.e. amount of product from that gene for the test sample via fluorescent probe; amount of fluorescence directly related to hybridization success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Called “heat” because reader assigns shades of yellow to red to represent increased state of production </a:t>
            </a:r>
            <a:r>
              <a:rPr lang="en-US" altLang="en-US" sz="2000" b="1" i="1" u="sng" dirty="0">
                <a:ea typeface="ＭＳ Ｐゴシック" charset="-128"/>
              </a:rPr>
              <a:t>(promotion, or up-regulation, or turned on, or positive feedback</a:t>
            </a:r>
            <a:r>
              <a:rPr lang="en-US" altLang="en-US" sz="2000" b="1" dirty="0">
                <a:ea typeface="ＭＳ Ｐゴシック" charset="-128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Green represents decreased production (repression, down-regulation, turned off, or negative feedback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May use shades of grade for a spectrum of same in B&amp;W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>
                <a:ea typeface="ＭＳ Ｐゴシック" charset="-128"/>
              </a:rPr>
              <a:t>Overall, compares thousands of genes at same time for different levels of expression; great </a:t>
            </a:r>
            <a:r>
              <a:rPr lang="en-US" altLang="en-US" sz="2000" b="1" dirty="0" smtClean="0">
                <a:ea typeface="ＭＳ Ｐゴシック" charset="-128"/>
              </a:rPr>
              <a:t>AT-A-GLANCE technique making reductionist into whole systems </a:t>
            </a:r>
            <a:r>
              <a:rPr lang="en-US" altLang="en-US" sz="2000" b="1" dirty="0" smtClean="0">
                <a:ea typeface="ＭＳ Ｐゴシック" charset="-128"/>
              </a:rPr>
              <a:t>approach; reflects metabolic </a:t>
            </a:r>
            <a:r>
              <a:rPr lang="en-US" altLang="en-US" sz="2000" b="1" i="1" u="sng" dirty="0" smtClean="0">
                <a:ea typeface="ＭＳ Ｐゴシック" charset="-128"/>
              </a:rPr>
              <a:t>network</a:t>
            </a:r>
            <a:endParaRPr lang="en-US" altLang="en-US" sz="2000" b="1" i="1" u="sng" dirty="0">
              <a:ea typeface="ＭＳ Ｐゴシック" charset="-128"/>
            </a:endParaRPr>
          </a:p>
        </p:txBody>
      </p:sp>
      <p:sp>
        <p:nvSpPr>
          <p:cNvPr id="355332" name="Rectangle 4"/>
          <p:cNvSpPr>
            <a:spLocks noChangeArrowheads="1"/>
          </p:cNvSpPr>
          <p:nvPr/>
        </p:nvSpPr>
        <p:spPr bwMode="auto">
          <a:xfrm>
            <a:off x="5943601" y="609600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5333" name="Line 5"/>
          <p:cNvSpPr>
            <a:spLocks noChangeShapeType="1"/>
          </p:cNvSpPr>
          <p:nvPr/>
        </p:nvSpPr>
        <p:spPr bwMode="auto">
          <a:xfrm flipH="1">
            <a:off x="8382000" y="1905000"/>
            <a:ext cx="2057400" cy="685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 Antiqua" pitchFamily="-110" charset="0"/>
            </a:endParaRPr>
          </a:p>
        </p:txBody>
      </p:sp>
      <p:pic>
        <p:nvPicPr>
          <p:cNvPr id="96262" name="Picture 6" descr="measure array 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85801"/>
            <a:ext cx="7772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61802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5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5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5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5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5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5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5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5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1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152400"/>
            <a:ext cx="6096000" cy="1066800"/>
          </a:xfrm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Microarrays &amp; Heat Maps Reveal Whole Sys Changes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96000" y="1371600"/>
            <a:ext cx="60960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b="1" dirty="0">
                <a:ea typeface="ＭＳ Ｐゴシック" charset="-128"/>
              </a:rPr>
              <a:t>U</a:t>
            </a:r>
            <a:r>
              <a:rPr lang="en-US" altLang="en-US" sz="2000" b="1" dirty="0" smtClean="0">
                <a:ea typeface="ＭＳ Ｐゴシック" charset="-128"/>
              </a:rPr>
              <a:t>se </a:t>
            </a:r>
            <a:r>
              <a:rPr lang="en-US" altLang="en-US" sz="2000" b="1" dirty="0">
                <a:ea typeface="ＭＳ Ｐゴシック" charset="-128"/>
              </a:rPr>
              <a:t>clever </a:t>
            </a:r>
            <a:r>
              <a:rPr lang="en-US" altLang="en-US" sz="2000" b="1" dirty="0" err="1">
                <a:ea typeface="ＭＳ Ｐゴシック" charset="-128"/>
              </a:rPr>
              <a:t>exp’ts</a:t>
            </a:r>
            <a:r>
              <a:rPr lang="en-US" altLang="en-US" sz="2000" b="1" dirty="0">
                <a:ea typeface="ＭＳ Ｐゴシック" charset="-128"/>
              </a:rPr>
              <a:t> to cluster or use software to group </a:t>
            </a:r>
            <a:r>
              <a:rPr lang="en-US" altLang="en-US" sz="2000" b="1" dirty="0" smtClean="0">
                <a:ea typeface="ＭＳ Ｐゴシック" charset="-128"/>
              </a:rPr>
              <a:t>hierarchically </a:t>
            </a:r>
            <a:r>
              <a:rPr lang="en-US" altLang="en-US" sz="2000" b="1" dirty="0">
                <a:ea typeface="ＭＳ Ｐゴシック" charset="-128"/>
              </a:rPr>
              <a:t>as in taxonomy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ea typeface="ＭＳ Ｐゴシック" charset="-128"/>
              </a:rPr>
              <a:t>Microarrays (explained next subsection) get data on activity of genes under different states and/or conditions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ea typeface="ＭＳ Ｐゴシック" charset="-128"/>
              </a:rPr>
              <a:t>E.g. at left different stress conditions and its effects on many genes some up some down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ea typeface="ＭＳ Ｐゴシック" charset="-128"/>
              </a:rPr>
              <a:t>Can see thousands of changes in one experiment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ea typeface="ＭＳ Ｐゴシック" charset="-128"/>
              </a:rPr>
              <a:t>Results in massive data bases beyond human </a:t>
            </a:r>
            <a:r>
              <a:rPr lang="en-US" altLang="en-US" sz="2000" b="1" dirty="0" smtClean="0">
                <a:ea typeface="ＭＳ Ｐゴシック" charset="-128"/>
              </a:rPr>
              <a:t>comprehension (my son </a:t>
            </a:r>
            <a:r>
              <a:rPr lang="en-US" altLang="en-US" sz="2000" b="1" dirty="0" smtClean="0">
                <a:ea typeface="ＭＳ Ｐゴシック" charset="-128"/>
                <a:sym typeface="Wingdings"/>
              </a:rPr>
              <a:t> 2 GB of data per day!! That’s 10</a:t>
            </a:r>
            <a:r>
              <a:rPr lang="en-US" altLang="en-US" sz="2000" b="1" baseline="30000" dirty="0" smtClean="0">
                <a:ea typeface="ＭＳ Ｐゴシック" charset="-128"/>
                <a:sym typeface="Wingdings"/>
              </a:rPr>
              <a:t>30</a:t>
            </a:r>
            <a:r>
              <a:rPr lang="en-US" altLang="en-US" sz="2000" b="1" dirty="0" smtClean="0">
                <a:ea typeface="ＭＳ Ｐゴシック" charset="-128"/>
                <a:sym typeface="Wingdings"/>
              </a:rPr>
              <a:t> units of info or 10</a:t>
            </a:r>
            <a:r>
              <a:rPr lang="en-US" altLang="en-US" sz="2000" b="1" baseline="30000" dirty="0" smtClean="0">
                <a:ea typeface="ＭＳ Ｐゴシック" charset="-128"/>
                <a:sym typeface="Wingdings"/>
              </a:rPr>
              <a:t>9</a:t>
            </a:r>
            <a:r>
              <a:rPr lang="en-US" altLang="en-US" sz="2000" b="1" dirty="0" smtClean="0">
                <a:ea typeface="ＭＳ Ｐゴシック" charset="-128"/>
                <a:sym typeface="Wingdings"/>
              </a:rPr>
              <a:t> bytes)</a:t>
            </a:r>
            <a:endParaRPr lang="en-US" altLang="en-US" sz="2000" b="1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2000" b="1" dirty="0">
                <a:ea typeface="ＭＳ Ｐゴシック" charset="-128"/>
              </a:rPr>
              <a:t>But how interpret; need new approach called </a:t>
            </a:r>
            <a:r>
              <a:rPr lang="en-US" altLang="en-US" sz="5400" b="1" dirty="0">
                <a:ea typeface="ＭＳ Ｐゴシック" charset="-128"/>
              </a:rPr>
              <a:t>“systems biology”</a:t>
            </a:r>
          </a:p>
        </p:txBody>
      </p:sp>
      <p:sp>
        <p:nvSpPr>
          <p:cNvPr id="347140" name="Rectangle 4"/>
          <p:cNvSpPr>
            <a:spLocks noChangeArrowheads="1"/>
          </p:cNvSpPr>
          <p:nvPr/>
        </p:nvSpPr>
        <p:spPr bwMode="auto">
          <a:xfrm>
            <a:off x="5943601" y="609600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8309" name="Picture 6" descr="array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"/>
            <a:ext cx="5715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7141" name="Line 5"/>
          <p:cNvSpPr>
            <a:spLocks noChangeShapeType="1"/>
          </p:cNvSpPr>
          <p:nvPr/>
        </p:nvSpPr>
        <p:spPr bwMode="auto">
          <a:xfrm flipH="1" flipV="1">
            <a:off x="4953000" y="685800"/>
            <a:ext cx="1371600" cy="2362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 Antiqua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80042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7270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1882" rIns="0" bIns="0" rtlCol="0">
            <a:noAutofit/>
          </a:bodyPr>
          <a:lstStyle/>
          <a:p>
            <a:pPr marL="12700">
              <a:lnSpc>
                <a:spcPts val="3685"/>
              </a:lnSpc>
            </a:pPr>
            <a:r>
              <a:rPr sz="3100" b="1" spc="-20" dirty="0" smtClean="0">
                <a:solidFill>
                  <a:srgbClr val="0070CE"/>
                </a:solidFill>
                <a:latin typeface="Arial"/>
                <a:cs typeface="Arial"/>
              </a:rPr>
              <a:t>“</a:t>
            </a:r>
            <a:r>
              <a:rPr lang="en-US" sz="3100" b="1" spc="-20" dirty="0" smtClean="0">
                <a:solidFill>
                  <a:srgbClr val="0070CE"/>
                </a:solidFill>
                <a:latin typeface="Arial"/>
                <a:cs typeface="Arial"/>
              </a:rPr>
              <a:t>Systems Biology” </a:t>
            </a:r>
            <a:r>
              <a:rPr sz="3100" b="1" spc="-25" dirty="0" smtClean="0">
                <a:solidFill>
                  <a:srgbClr val="0070CE"/>
                </a:solidFill>
                <a:latin typeface="Arial"/>
                <a:cs typeface="Arial"/>
              </a:rPr>
              <a:t>SYSTEMS</a:t>
            </a:r>
            <a:r>
              <a:rPr sz="3100" b="1" spc="-5" dirty="0" smtClean="0">
                <a:solidFill>
                  <a:srgbClr val="0070CE"/>
                </a:solidFill>
                <a:latin typeface="Arial"/>
                <a:cs typeface="Arial"/>
              </a:rPr>
              <a:t> </a:t>
            </a:r>
            <a:r>
              <a:rPr sz="3100" b="1" spc="-265" dirty="0" smtClean="0">
                <a:solidFill>
                  <a:srgbClr val="0070CE"/>
                </a:solidFill>
                <a:latin typeface="Arial"/>
                <a:cs typeface="Arial"/>
              </a:rPr>
              <a:t>P</a:t>
            </a:r>
            <a:r>
              <a:rPr sz="3100" b="1" spc="-260" dirty="0" smtClean="0">
                <a:solidFill>
                  <a:srgbClr val="0070CE"/>
                </a:solidFill>
                <a:latin typeface="Arial"/>
                <a:cs typeface="Arial"/>
              </a:rPr>
              <a:t>A</a:t>
            </a:r>
            <a:r>
              <a:rPr sz="3100" b="1" spc="-25" dirty="0" smtClean="0">
                <a:solidFill>
                  <a:srgbClr val="0070CE"/>
                </a:solidFill>
                <a:latin typeface="Arial"/>
                <a:cs typeface="Arial"/>
              </a:rPr>
              <a:t>THOL</a:t>
            </a:r>
            <a:r>
              <a:rPr sz="3100" b="1" spc="-20" dirty="0" smtClean="0">
                <a:solidFill>
                  <a:srgbClr val="0070CE"/>
                </a:solidFill>
                <a:latin typeface="Arial"/>
                <a:cs typeface="Arial"/>
              </a:rPr>
              <a:t>O</a:t>
            </a:r>
            <a:r>
              <a:rPr sz="3100" b="1" spc="-25" dirty="0" smtClean="0">
                <a:solidFill>
                  <a:srgbClr val="0070CE"/>
                </a:solidFill>
                <a:latin typeface="Arial"/>
                <a:cs typeface="Arial"/>
              </a:rPr>
              <a:t>GY</a:t>
            </a:r>
            <a:r>
              <a:rPr sz="3100" b="1" spc="-55" dirty="0" smtClean="0">
                <a:solidFill>
                  <a:srgbClr val="0070CE"/>
                </a:solidFill>
                <a:latin typeface="Arial"/>
                <a:cs typeface="Arial"/>
              </a:rPr>
              <a:t> </a:t>
            </a:r>
            <a:r>
              <a:rPr sz="3100" b="1" spc="-15" dirty="0" smtClean="0">
                <a:solidFill>
                  <a:srgbClr val="0070CE"/>
                </a:solidFill>
                <a:latin typeface="Arial"/>
                <a:cs typeface="Arial"/>
              </a:rPr>
              <a:t>alr</a:t>
            </a:r>
            <a:r>
              <a:rPr sz="3100" b="1" spc="-35" dirty="0" smtClean="0">
                <a:solidFill>
                  <a:srgbClr val="0070CE"/>
                </a:solidFill>
                <a:latin typeface="Arial"/>
                <a:cs typeface="Arial"/>
              </a:rPr>
              <a:t>e</a:t>
            </a:r>
            <a:r>
              <a:rPr sz="3100" b="1" spc="-20" dirty="0" smtClean="0">
                <a:solidFill>
                  <a:srgbClr val="0070CE"/>
                </a:solidFill>
                <a:latin typeface="Arial"/>
                <a:cs typeface="Arial"/>
              </a:rPr>
              <a:t>ady</a:t>
            </a:r>
            <a:r>
              <a:rPr sz="3100" b="1" spc="25" dirty="0" smtClean="0">
                <a:solidFill>
                  <a:srgbClr val="0070CE"/>
                </a:solidFill>
                <a:latin typeface="Arial"/>
                <a:cs typeface="Arial"/>
              </a:rPr>
              <a:t> </a:t>
            </a:r>
            <a:r>
              <a:rPr sz="3100" b="1" spc="-20" dirty="0" smtClean="0">
                <a:solidFill>
                  <a:srgbClr val="0070CE"/>
                </a:solidFill>
                <a:latin typeface="Arial"/>
                <a:cs typeface="Arial"/>
              </a:rPr>
              <a:t>e</a:t>
            </a:r>
            <a:r>
              <a:rPr sz="3100" b="1" spc="-30" dirty="0" smtClean="0">
                <a:solidFill>
                  <a:srgbClr val="0070CE"/>
                </a:solidFill>
                <a:latin typeface="Arial"/>
                <a:cs typeface="Arial"/>
              </a:rPr>
              <a:t>s</a:t>
            </a:r>
            <a:r>
              <a:rPr sz="3100" b="1" spc="-15" dirty="0" smtClean="0">
                <a:solidFill>
                  <a:srgbClr val="0070CE"/>
                </a:solidFill>
                <a:latin typeface="Arial"/>
                <a:cs typeface="Arial"/>
              </a:rPr>
              <a:t>tablished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1200" y="726946"/>
            <a:ext cx="6406070" cy="56738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22885" marR="449580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400" spc="10" dirty="0" smtClean="0">
                <a:solidFill>
                  <a:srgbClr val="414042"/>
                </a:solidFill>
                <a:latin typeface="Arial"/>
                <a:cs typeface="Arial"/>
              </a:rPr>
              <a:t>“</a:t>
            </a:r>
            <a:r>
              <a:rPr lang="en-US" sz="2400" dirty="0" smtClean="0">
                <a:solidFill>
                  <a:srgbClr val="414042"/>
                </a:solidFill>
                <a:latin typeface="Arial"/>
                <a:cs typeface="Arial"/>
              </a:rPr>
              <a:t>B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otto</a:t>
            </a:r>
            <a:r>
              <a:rPr lang="en-US" sz="2400" spc="5" dirty="0" smtClean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-up”</a:t>
            </a:r>
            <a:r>
              <a:rPr lang="en-US" sz="2400" spc="-20" dirty="0" smtClean="0">
                <a:solidFill>
                  <a:srgbClr val="414042"/>
                </a:solidFill>
                <a:latin typeface="Arial"/>
                <a:cs typeface="Arial"/>
              </a:rPr>
              <a:t> because at gene level, lowest level,</a:t>
            </a:r>
            <a:r>
              <a:rPr lang="en-US" sz="240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from reductionist </a:t>
            </a:r>
            <a:r>
              <a:rPr lang="en-US" sz="2400" spc="0" dirty="0" err="1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lang="en-US" sz="2400" spc="-15" dirty="0" err="1" smtClean="0">
                <a:solidFill>
                  <a:srgbClr val="414042"/>
                </a:solidFill>
                <a:latin typeface="Arial"/>
                <a:cs typeface="Arial"/>
              </a:rPr>
              <a:t>x</a:t>
            </a:r>
            <a:r>
              <a:rPr lang="en-US" sz="2400" spc="0" dirty="0" err="1" smtClean="0">
                <a:solidFill>
                  <a:srgbClr val="414042"/>
                </a:solidFill>
                <a:latin typeface="Arial"/>
                <a:cs typeface="Arial"/>
              </a:rPr>
              <a:t>p’t’l</a:t>
            </a:r>
            <a:r>
              <a:rPr lang="en-US" sz="2400" spc="3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kno</a:t>
            </a:r>
            <a:r>
              <a:rPr lang="en-US" sz="2400" spc="-10" dirty="0" smtClean="0">
                <a:solidFill>
                  <a:srgbClr val="414042"/>
                </a:solidFill>
                <a:latin typeface="Arial"/>
                <a:cs typeface="Arial"/>
              </a:rPr>
              <a:t>w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lang="en-US"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dge</a:t>
            </a:r>
            <a:r>
              <a:rPr lang="en-US" sz="2400" spc="4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of the</a:t>
            </a:r>
            <a:r>
              <a:rPr lang="en-US" sz="2400" spc="-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“particu</a:t>
            </a:r>
            <a:r>
              <a:rPr lang="en-US" sz="2400" spc="-15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ars”</a:t>
            </a:r>
            <a:r>
              <a:rPr lang="en-US" sz="240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w</a:t>
            </a:r>
            <a:r>
              <a:rPr lang="en-US" sz="2400" spc="-15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thout regard</a:t>
            </a:r>
            <a:r>
              <a:rPr lang="en-US"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for</a:t>
            </a:r>
            <a:r>
              <a:rPr lang="en-US" sz="2400" spc="-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the systems</a:t>
            </a:r>
            <a:r>
              <a:rPr lang="en-US" sz="2400" spc="-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architectures, </a:t>
            </a: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but SB looks at system</a:t>
            </a:r>
          </a:p>
          <a:p>
            <a:pPr marL="222885" marR="449580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400" b="1" spc="-20" dirty="0" smtClean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lang="en-US" sz="2400" b="1" spc="-20" baseline="30000" dirty="0" smtClean="0">
                <a:solidFill>
                  <a:srgbClr val="414042"/>
                </a:solidFill>
                <a:latin typeface="Arial"/>
                <a:cs typeface="Arial"/>
              </a:rPr>
              <a:t>st </a:t>
            </a:r>
            <a:r>
              <a:rPr lang="en-US" sz="2400" b="1" spc="-20" dirty="0" smtClean="0">
                <a:solidFill>
                  <a:srgbClr val="414042"/>
                </a:solidFill>
                <a:latin typeface="Arial"/>
                <a:cs typeface="Arial"/>
              </a:rPr>
              <a:t>Eg. </a:t>
            </a:r>
            <a:r>
              <a:rPr lang="en-US"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800" b="1" spc="-60" dirty="0" smtClean="0">
                <a:solidFill>
                  <a:srgbClr val="414042"/>
                </a:solidFill>
                <a:latin typeface="Arial"/>
                <a:cs typeface="Arial"/>
              </a:rPr>
              <a:t>y</a:t>
            </a:r>
            <a:r>
              <a:rPr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800" b="1" spc="-5" dirty="0" smtClean="0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ems</a:t>
            </a:r>
            <a:r>
              <a:rPr sz="2800" b="1" spc="5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00" b="1" spc="-15" dirty="0" smtClean="0">
                <a:solidFill>
                  <a:srgbClr val="414042"/>
                </a:solidFill>
                <a:latin typeface="Arial"/>
                <a:cs typeface="Arial"/>
              </a:rPr>
              <a:t>Biolo</a:t>
            </a:r>
            <a:r>
              <a:rPr sz="2800" b="1" spc="-35" dirty="0" smtClean="0">
                <a:solidFill>
                  <a:srgbClr val="414042"/>
                </a:solidFill>
                <a:latin typeface="Arial"/>
                <a:cs typeface="Arial"/>
              </a:rPr>
              <a:t>g</a:t>
            </a:r>
            <a:r>
              <a:rPr sz="2800" b="1" spc="-40" dirty="0" smtClean="0">
                <a:solidFill>
                  <a:srgbClr val="414042"/>
                </a:solidFill>
                <a:latin typeface="Arial"/>
                <a:cs typeface="Arial"/>
              </a:rPr>
              <a:t>y</a:t>
            </a:r>
            <a:r>
              <a:rPr lang="en-US" sz="2800" b="1" spc="-30" dirty="0" smtClean="0">
                <a:solidFill>
                  <a:srgbClr val="414042"/>
                </a:solidFill>
                <a:latin typeface="Arial"/>
                <a:cs typeface="Arial"/>
              </a:rPr>
              <a:t> of Cancer</a:t>
            </a:r>
            <a:endParaRPr sz="2800" dirty="0" smtClean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23"/>
              </a:spcBef>
            </a:pPr>
            <a:endParaRPr sz="1000" dirty="0"/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From my 4-hour lecture on it for Bio302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5"/>
              </a:spcBef>
              <a:buClr>
                <a:srgbClr val="414042"/>
              </a:buClr>
              <a:buFont typeface="Arial"/>
              <a:buChar char="•"/>
            </a:pPr>
            <a:endParaRPr sz="1000" dirty="0"/>
          </a:p>
          <a:p>
            <a:pPr marL="222885" marR="427990" indent="-210820">
              <a:lnSpc>
                <a:spcPct val="100099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400" dirty="0" smtClean="0">
                <a:solidFill>
                  <a:srgbClr val="414042"/>
                </a:solidFill>
                <a:latin typeface="Arial"/>
                <a:cs typeface="Arial"/>
              </a:rPr>
              <a:t>Individual genomics f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nd</a:t>
            </a: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many 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m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utated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g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en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400" spc="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contribute to w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h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at conv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nti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a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l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y</a:t>
            </a:r>
            <a:r>
              <a:rPr sz="2400" spc="4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thou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g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ht 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-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be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one type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f canc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lang="en-US" sz="2400" dirty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414042"/>
              </a:buClr>
              <a:buFont typeface="Arial"/>
              <a:buChar char="•"/>
            </a:pPr>
            <a:endParaRPr sz="1000" dirty="0"/>
          </a:p>
          <a:p>
            <a:pPr marL="222885" marR="12700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o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metimes &gt;100</a:t>
            </a:r>
            <a:r>
              <a:rPr sz="2400" spc="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ge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es</a:t>
            </a:r>
            <a:r>
              <a:rPr sz="2400" spc="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w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th many</a:t>
            </a:r>
            <a:r>
              <a:rPr sz="240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d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-45" dirty="0" smtClean="0">
                <a:solidFill>
                  <a:srgbClr val="414042"/>
                </a:solidFill>
                <a:latin typeface="Arial"/>
                <a:cs typeface="Arial"/>
              </a:rPr>
              <a:t>f</a:t>
            </a:r>
            <a:r>
              <a:rPr sz="2400" spc="50" dirty="0" smtClean="0">
                <a:solidFill>
                  <a:srgbClr val="414042"/>
                </a:solidFill>
                <a:latin typeface="Arial"/>
                <a:cs typeface="Arial"/>
              </a:rPr>
              <a:t>f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’c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s betw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en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n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d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i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vi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d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uals</a:t>
            </a:r>
            <a:r>
              <a:rPr sz="2400" spc="4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-140" dirty="0" smtClean="0">
                <a:solidFill>
                  <a:srgbClr val="414042"/>
                </a:solidFill>
                <a:latin typeface="Arial"/>
                <a:cs typeface="Arial"/>
              </a:rPr>
              <a:t>w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. same cancer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9"/>
              </a:spcBef>
              <a:buClr>
                <a:srgbClr val="414042"/>
              </a:buClr>
              <a:buFont typeface="Arial"/>
              <a:buChar char="•"/>
            </a:pPr>
            <a:endParaRPr sz="1000" dirty="0"/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400" spc="0" dirty="0" smtClean="0">
                <a:solidFill>
                  <a:srgbClr val="414042"/>
                </a:solidFill>
                <a:latin typeface="Arial"/>
                <a:cs typeface="Arial"/>
              </a:rPr>
              <a:t>SB = </a:t>
            </a:r>
            <a:r>
              <a:rPr lang="en-US" sz="2400" spc="0" dirty="0" err="1" smtClean="0">
                <a:solidFill>
                  <a:srgbClr val="414042"/>
                </a:solidFill>
                <a:latin typeface="Arial"/>
                <a:cs typeface="Arial"/>
              </a:rPr>
              <a:t>ALL</a:t>
            </a:r>
            <a:r>
              <a:rPr sz="2400" spc="0" dirty="0" err="1" smtClean="0">
                <a:solidFill>
                  <a:srgbClr val="414042"/>
                </a:solidFill>
                <a:latin typeface="Arial"/>
                <a:cs typeface="Arial"/>
              </a:rPr>
              <a:t>“drivers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”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414042"/>
                </a:solidFill>
                <a:latin typeface="Arial"/>
                <a:cs typeface="Arial"/>
              </a:rPr>
              <a:t>&amp;</a:t>
            </a:r>
            <a:r>
              <a:rPr sz="2400" spc="-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“passeng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r>
              <a:rPr sz="2400" spc="5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”</a:t>
            </a:r>
            <a:r>
              <a:rPr sz="2400" spc="15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for 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c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anc</a:t>
            </a:r>
            <a:r>
              <a:rPr sz="2400" spc="-10" dirty="0" smtClean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2400" spc="0" dirty="0" smtClean="0">
                <a:solidFill>
                  <a:srgbClr val="414042"/>
                </a:solidFill>
                <a:latin typeface="Arial"/>
                <a:cs typeface="Arial"/>
              </a:rPr>
              <a:t>r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414042"/>
              </a:buClr>
              <a:buFont typeface="Arial"/>
              <a:buChar char="•"/>
            </a:pPr>
            <a:endParaRPr sz="1000" dirty="0"/>
          </a:p>
          <a:p>
            <a:pPr marL="222885" marR="449580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400" dirty="0" smtClean="0">
                <a:solidFill>
                  <a:srgbClr val="414042"/>
                </a:solidFill>
                <a:latin typeface="Arial"/>
                <a:cs typeface="Arial"/>
              </a:rPr>
              <a:t>BUT HOW LOOK AT 100’s OF GENES AT ONCE </a:t>
            </a:r>
            <a:r>
              <a:rPr lang="en-US" sz="240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414042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2400" dirty="0" smtClean="0">
                <a:solidFill>
                  <a:srgbClr val="414042"/>
                </a:solidFill>
                <a:latin typeface="Arial"/>
                <a:cs typeface="Arial"/>
              </a:rPr>
              <a:t>INTRO TO MICROARRAYs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60575" y="766572"/>
            <a:ext cx="4114800" cy="5184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40362" y="5029200"/>
            <a:ext cx="3798438" cy="1720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16" y="726946"/>
            <a:ext cx="3867912" cy="6131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9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B2BE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7874"/>
            <a:ext cx="504558" cy="27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1" y="825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6857237"/>
            <a:ext cx="12196572" cy="0"/>
          </a:xfrm>
          <a:custGeom>
            <a:avLst/>
            <a:gdLst/>
            <a:ahLst/>
            <a:cxnLst/>
            <a:rect l="l" t="t" r="r" b="b"/>
            <a:pathLst>
              <a:path w="12196572">
                <a:moveTo>
                  <a:pt x="0" y="0"/>
                </a:moveTo>
                <a:lnTo>
                  <a:pt x="1219657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97270" y="761"/>
            <a:ext cx="0" cy="6856475"/>
          </a:xfrm>
          <a:custGeom>
            <a:avLst/>
            <a:gdLst/>
            <a:ahLst/>
            <a:cxnLst/>
            <a:rect l="l" t="t" r="r" b="b"/>
            <a:pathLst>
              <a:path h="6856475">
                <a:moveTo>
                  <a:pt x="0" y="0"/>
                </a:moveTo>
                <a:lnTo>
                  <a:pt x="0" y="68564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16995" y="7874"/>
            <a:ext cx="504571" cy="27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9220" y="-4064"/>
            <a:ext cx="11979909" cy="545194"/>
          </a:xfrm>
          <a:prstGeom prst="rect">
            <a:avLst/>
          </a:prstGeom>
        </p:spPr>
        <p:txBody>
          <a:bodyPr vert="horz" wrap="square" lIns="0" tIns="71882" rIns="0" bIns="0" rtlCol="0">
            <a:noAutofit/>
          </a:bodyPr>
          <a:lstStyle/>
          <a:p>
            <a:pPr marL="12700">
              <a:lnSpc>
                <a:spcPts val="3685"/>
              </a:lnSpc>
            </a:pPr>
            <a:r>
              <a:rPr lang="en-US" sz="3100" b="1" spc="-20" dirty="0" smtClean="0">
                <a:solidFill>
                  <a:srgbClr val="0070CE"/>
                </a:solidFill>
                <a:latin typeface="Arial"/>
                <a:cs typeface="Arial"/>
              </a:rPr>
              <a:t>SYSTEMS BIOLOGY as </a:t>
            </a:r>
            <a:r>
              <a:rPr sz="3100" b="1" spc="-25" smtClean="0">
                <a:solidFill>
                  <a:srgbClr val="0070CE"/>
                </a:solidFill>
                <a:latin typeface="Arial"/>
                <a:cs typeface="Arial"/>
              </a:rPr>
              <a:t>SYSTEMS</a:t>
            </a:r>
            <a:r>
              <a:rPr sz="3100" b="1" spc="-5" smtClean="0">
                <a:solidFill>
                  <a:srgbClr val="0070CE"/>
                </a:solidFill>
                <a:latin typeface="Arial"/>
                <a:cs typeface="Arial"/>
              </a:rPr>
              <a:t> </a:t>
            </a:r>
            <a:r>
              <a:rPr sz="3100" b="1" spc="-265" smtClean="0">
                <a:solidFill>
                  <a:srgbClr val="0070CE"/>
                </a:solidFill>
                <a:latin typeface="Arial"/>
                <a:cs typeface="Arial"/>
              </a:rPr>
              <a:t>P</a:t>
            </a:r>
            <a:r>
              <a:rPr sz="3100" b="1" spc="-260" smtClean="0">
                <a:solidFill>
                  <a:srgbClr val="0070CE"/>
                </a:solidFill>
                <a:latin typeface="Arial"/>
                <a:cs typeface="Arial"/>
              </a:rPr>
              <a:t>A</a:t>
            </a:r>
            <a:r>
              <a:rPr sz="3100" b="1" spc="-25" smtClean="0">
                <a:solidFill>
                  <a:srgbClr val="0070CE"/>
                </a:solidFill>
                <a:latin typeface="Arial"/>
                <a:cs typeface="Arial"/>
              </a:rPr>
              <a:t>THOL</a:t>
            </a:r>
            <a:r>
              <a:rPr sz="3100" b="1" spc="-20" smtClean="0">
                <a:solidFill>
                  <a:srgbClr val="0070CE"/>
                </a:solidFill>
                <a:latin typeface="Arial"/>
                <a:cs typeface="Arial"/>
              </a:rPr>
              <a:t>O</a:t>
            </a:r>
            <a:r>
              <a:rPr sz="3100" b="1" spc="-25" smtClean="0">
                <a:solidFill>
                  <a:srgbClr val="0070CE"/>
                </a:solidFill>
                <a:latin typeface="Arial"/>
                <a:cs typeface="Arial"/>
              </a:rPr>
              <a:t>GY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38800" y="533400"/>
            <a:ext cx="6558407" cy="5943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800" spc="-25" dirty="0" smtClean="0">
                <a:solidFill>
                  <a:srgbClr val="414042"/>
                </a:solidFill>
                <a:latin typeface="Wingdings"/>
                <a:cs typeface="Wingdings"/>
              </a:rPr>
              <a:t></a:t>
            </a:r>
            <a:r>
              <a:rPr lang="en-US"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lang="en-US" sz="2800" b="1" spc="-20" baseline="30000" dirty="0" smtClean="0">
                <a:solidFill>
                  <a:srgbClr val="414042"/>
                </a:solidFill>
                <a:latin typeface="Arial"/>
                <a:cs typeface="Arial"/>
              </a:rPr>
              <a:t>nd</a:t>
            </a:r>
            <a:r>
              <a:rPr lang="en-US"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 Eg.</a:t>
            </a:r>
            <a:r>
              <a:rPr sz="2800" b="1" spc="1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800" b="1" spc="-60" dirty="0" smtClean="0">
                <a:solidFill>
                  <a:srgbClr val="414042"/>
                </a:solidFill>
                <a:latin typeface="Arial"/>
                <a:cs typeface="Arial"/>
              </a:rPr>
              <a:t>y</a:t>
            </a:r>
            <a:r>
              <a:rPr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s</a:t>
            </a:r>
            <a:r>
              <a:rPr sz="2800" b="1" spc="-5" dirty="0" smtClean="0">
                <a:solidFill>
                  <a:srgbClr val="414042"/>
                </a:solidFill>
                <a:latin typeface="Arial"/>
                <a:cs typeface="Arial"/>
              </a:rPr>
              <a:t>t</a:t>
            </a:r>
            <a:r>
              <a:rPr sz="2800" b="1" spc="-20" dirty="0" smtClean="0">
                <a:solidFill>
                  <a:srgbClr val="414042"/>
                </a:solidFill>
                <a:latin typeface="Arial"/>
                <a:cs typeface="Arial"/>
              </a:rPr>
              <a:t>ems</a:t>
            </a:r>
            <a:r>
              <a:rPr sz="2800" b="1" spc="5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2800" b="1" spc="-15" dirty="0" smtClean="0">
                <a:solidFill>
                  <a:srgbClr val="414042"/>
                </a:solidFill>
                <a:latin typeface="Arial"/>
                <a:cs typeface="Arial"/>
              </a:rPr>
              <a:t>Biolo</a:t>
            </a:r>
            <a:r>
              <a:rPr sz="2800" b="1" spc="-35" dirty="0" smtClean="0">
                <a:solidFill>
                  <a:srgbClr val="414042"/>
                </a:solidFill>
                <a:latin typeface="Arial"/>
                <a:cs typeface="Arial"/>
              </a:rPr>
              <a:t>g</a:t>
            </a:r>
            <a:r>
              <a:rPr sz="2800" b="1" spc="-40" dirty="0" smtClean="0">
                <a:solidFill>
                  <a:srgbClr val="414042"/>
                </a:solidFill>
                <a:latin typeface="Arial"/>
                <a:cs typeface="Arial"/>
              </a:rPr>
              <a:t>y</a:t>
            </a:r>
            <a:r>
              <a:rPr lang="en-US" sz="2800" b="1" spc="-3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800" b="1" spc="-30" dirty="0" smtClean="0">
                <a:solidFill>
                  <a:srgbClr val="414042"/>
                </a:solidFill>
                <a:latin typeface="Arial"/>
                <a:cs typeface="Arial"/>
              </a:rPr>
              <a:t>of Aging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23"/>
              </a:spcBef>
            </a:pPr>
            <a:endParaRPr sz="1000" dirty="0"/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From my 2-hour lecture on it for Bio328</a:t>
            </a:r>
            <a:endParaRPr sz="2000" dirty="0"/>
          </a:p>
          <a:p>
            <a:pPr marL="222885" marR="427990" indent="-210820">
              <a:lnSpc>
                <a:spcPct val="100099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Nematode: SB </a:t>
            </a:r>
            <a:r>
              <a:rPr lang="en-US" sz="2000" dirty="0" err="1" smtClean="0">
                <a:solidFill>
                  <a:srgbClr val="414042"/>
                </a:solidFill>
                <a:latin typeface="Arial"/>
                <a:cs typeface="Arial"/>
              </a:rPr>
              <a:t>Id’d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 164 age-regulated genes; </a:t>
            </a: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Changes to gene activity of insulin pathway in yeast, nematode, fly, mouse can </a:t>
            </a:r>
            <a:r>
              <a:rPr lang="en-US" altLang="en-US" sz="2000" dirty="0">
                <a:ea typeface="ＭＳ Ｐゴシック" charset="-128"/>
              </a:rPr>
              <a:t>↑</a:t>
            </a: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 lifespan/longevity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8"/>
              </a:spcBef>
              <a:buClr>
                <a:srgbClr val="414042"/>
              </a:buClr>
              <a:buFont typeface="Arial"/>
              <a:buChar char="•"/>
            </a:pPr>
            <a:endParaRPr sz="2000" dirty="0"/>
          </a:p>
          <a:p>
            <a:pPr marL="222885" marR="12700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For fly</a:t>
            </a:r>
            <a:r>
              <a:rPr lang="en-US" sz="2000" spc="0" dirty="0" smtClean="0">
                <a:solidFill>
                  <a:srgbClr val="414042"/>
                </a:solidFill>
                <a:latin typeface="Arial"/>
                <a:cs typeface="Arial"/>
              </a:rPr>
              <a:t> 885 genes show age regulation; all showed changes under calorie restriction which also ^ lifespan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9"/>
              </a:spcBef>
              <a:buClr>
                <a:srgbClr val="414042"/>
              </a:buClr>
              <a:buFont typeface="Arial"/>
              <a:buChar char="•"/>
            </a:pPr>
            <a:endParaRPr sz="2000" dirty="0"/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Also applying systems biology to humans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Prediction of centenarian at 77% accuracy given genetic signature of 281 gene variants; no variant alone does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RA=rheumatoid arthritis; looked at 10M SNPs in 100K;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Found 42 new RA risk genes; so did 2</a:t>
            </a:r>
            <a:r>
              <a:rPr lang="en-US" sz="2000" baseline="30000" dirty="0" smtClean="0">
                <a:solidFill>
                  <a:srgbClr val="414042"/>
                </a:solidFill>
                <a:latin typeface="Arial"/>
                <a:cs typeface="Arial"/>
              </a:rPr>
              <a:t>nd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414042"/>
                </a:solidFill>
                <a:latin typeface="Arial"/>
                <a:cs typeface="Arial"/>
              </a:rPr>
              <a:t>SysBio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 study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Now 101 RA risk genes; 98/101 acted on same genes as known RA treatment drugs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Human Obesity decreases longevity; in 225K humans; found 49 genes (33 new) </a:t>
            </a:r>
            <a:r>
              <a:rPr lang="en-US" sz="2000" dirty="0" err="1" smtClean="0">
                <a:solidFill>
                  <a:srgbClr val="414042"/>
                </a:solidFill>
                <a:latin typeface="Arial"/>
                <a:cs typeface="Arial"/>
              </a:rPr>
              <a:t>assoc’d</a:t>
            </a: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 w waist-hip ratio/BMI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r>
              <a:rPr lang="en-US" sz="2000" dirty="0" smtClean="0">
                <a:solidFill>
                  <a:srgbClr val="414042"/>
                </a:solidFill>
                <a:latin typeface="Arial"/>
                <a:cs typeface="Arial"/>
              </a:rPr>
              <a:t>Enables further metabolic pathway &amp; network analysis</a:t>
            </a: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endParaRPr lang="en-US" sz="2000" dirty="0" smtClean="0">
              <a:solidFill>
                <a:srgbClr val="414042"/>
              </a:solidFill>
              <a:latin typeface="Arial"/>
              <a:cs typeface="Arial"/>
            </a:endParaRPr>
          </a:p>
          <a:p>
            <a:pPr marL="222885" indent="-210820">
              <a:lnSpc>
                <a:spcPct val="100000"/>
              </a:lnSpc>
              <a:buClr>
                <a:srgbClr val="414042"/>
              </a:buClr>
              <a:buFont typeface="Arial"/>
              <a:buChar char="•"/>
              <a:tabLst>
                <a:tab pos="222885" algn="l"/>
              </a:tabLst>
            </a:pPr>
            <a:endParaRPr sz="2000" dirty="0"/>
          </a:p>
        </p:txBody>
      </p:sp>
      <p:pic>
        <p:nvPicPr>
          <p:cNvPr id="16" name="Picture 4" descr="w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5" y="541130"/>
            <a:ext cx="25908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f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8" y="1108394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One08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66" y="1692915"/>
            <a:ext cx="2667000" cy="298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Three08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15" y="2971800"/>
            <a:ext cx="341251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0" y="5334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examples</a:t>
            </a:r>
          </a:p>
          <a:p>
            <a:r>
              <a:rPr lang="en-US" dirty="0"/>
              <a:t>b</a:t>
            </a:r>
            <a:r>
              <a:rPr lang="en-US" dirty="0" smtClean="0"/>
              <a:t>ased on concept of aging as accumulation of dysfunctions</a:t>
            </a:r>
          </a:p>
        </p:txBody>
      </p:sp>
      <p:pic>
        <p:nvPicPr>
          <p:cNvPr id="20" name="Picture 3" descr="compare IGF pathway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575666" cy="25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7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1961</Words>
  <Application>Microsoft Macintosh PowerPoint</Application>
  <PresentationFormat>Widescreen</PresentationFormat>
  <Paragraphs>205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Book Antiqua</vt:lpstr>
      <vt:lpstr>Calibri</vt:lpstr>
      <vt:lpstr>Calibri Light</vt:lpstr>
      <vt:lpstr>Mangal</vt:lpstr>
      <vt:lpstr>ＭＳ Ｐゴシック</vt:lpstr>
      <vt:lpstr>Tahoma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WHAT IS SYSTEMS BIOLOGY?</vt:lpstr>
      <vt:lpstr>Briefest of Intro’s to Microarrays: How SysBio Gets To Whole Sys Level</vt:lpstr>
      <vt:lpstr>Microarrays Make Heat Maps</vt:lpstr>
      <vt:lpstr>THE MEANING OF A “HEAT” MAP</vt:lpstr>
      <vt:lpstr>Microarrays &amp; Heat Maps Reveal Whole Sys Changes</vt:lpstr>
      <vt:lpstr>“Systems Biology” SYSTEMS PATHOLOGY already established</vt:lpstr>
      <vt:lpstr>SYSTEMS BIOLOGY as SYSTEMS PATHOLOGY</vt:lpstr>
      <vt:lpstr>IS SYSTEMS BIOLOGY HERE TO STAY?</vt:lpstr>
      <vt:lpstr> SYSTEMS BIOLOGY as SYSTEMS PATHOLOGY (two ISSS SIGs) I. </vt:lpstr>
      <vt:lpstr> SYSTEMS BIOLOGY as SYSTEMS PATHOLOGY (two ISSS SIGs) II. </vt:lpstr>
      <vt:lpstr> SYSTEMS BIOLOGY as SYSTEMS PATHOLOGY (two ISSS SIGs) III. </vt:lpstr>
      <vt:lpstr> SYSTEMS BIOLOGY as SYSTEMS PATHOLOGY (two ISSS SIGs) IV. </vt:lpstr>
      <vt:lpstr>PowerPoint Presentation</vt:lpstr>
      <vt:lpstr> SYSTEMS BIOLOGY as SYSTEMS PATHOLOGY (two ISSS SIGs) VI. </vt:lpstr>
      <vt:lpstr> SYSTEMS BIOLOGY as SYSTEMS PATHOLOGY (two ISSS SIGs) VII. </vt:lpstr>
      <vt:lpstr> SYSTEMS BIOLOGY as SYSTEMS PATHOLOGY (two ISSS SIGs) VIII. </vt:lpstr>
      <vt:lpstr> SYSTEMS BIOLOGY as SYSTEMS PATHOLOGY (two ISSS SIGs) IX. </vt:lpstr>
      <vt:lpstr>SYSTEMS BIOLOGY POSITION ON SPECTRUM OF STh TO SysSci</vt:lpstr>
      <vt:lpstr>Two Axis Spectrum: SysDomain Positions: (Better than Opposing Camps at War)</vt:lpstr>
      <vt:lpstr>COMPARING SYSTEMS BIOLOGY TO GST/SysSci &amp; SYSTEMS PATHOLOGY</vt:lpstr>
      <vt:lpstr>Comparing Systems Biology to Systems Pathology I.</vt:lpstr>
      <vt:lpstr>Comparing Systems Biology to Systems Pathology II.</vt:lpstr>
      <vt:lpstr>PowerPoint Presentation</vt:lpstr>
      <vt:lpstr>SYSTEMS BIOLOGY LEARNS FROM SYSTEMS PATHOLOGY</vt:lpstr>
      <vt:lpstr>SYSTEMS PATHOLOGY LEARNS FROM  SYSTEMS BIOLOGY </vt:lpstr>
      <vt:lpstr>PRACTICAL FUTURE PLANS FOR TWO ISSS SIG’s (SysBio &amp; SysPath)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 Troncale</dc:creator>
  <cp:lastModifiedBy>Len Troncale</cp:lastModifiedBy>
  <cp:revision>18</cp:revision>
  <dcterms:created xsi:type="dcterms:W3CDTF">2017-06-25T00:15:01Z</dcterms:created>
  <dcterms:modified xsi:type="dcterms:W3CDTF">2017-07-11T05:49:33Z</dcterms:modified>
</cp:coreProperties>
</file>